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952" r:id="rId5"/>
    <p:sldId id="974" r:id="rId6"/>
    <p:sldId id="976" r:id="rId7"/>
    <p:sldId id="982" r:id="rId8"/>
    <p:sldId id="984" r:id="rId9"/>
    <p:sldId id="983" r:id="rId10"/>
    <p:sldId id="981" r:id="rId11"/>
    <p:sldId id="980" r:id="rId12"/>
    <p:sldId id="953"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8A7"/>
    <a:srgbClr val="E3298A"/>
    <a:srgbClr val="EA5CA6"/>
    <a:srgbClr val="EF81BB"/>
    <a:srgbClr val="CC16CC"/>
    <a:srgbClr val="954D90"/>
    <a:srgbClr val="944E7B"/>
    <a:srgbClr val="A43E9D"/>
    <a:srgbClr val="A43E91"/>
    <a:srgbClr val="03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27352-E25B-4073-A416-D099B04E516D}" v="2" dt="2024-04-23T20:54:24.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106" d="100"/>
          <a:sy n="106"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DC5CE-5A0A-44D6-A266-F9ADC81CAA35}" type="datetimeFigureOut">
              <a:rPr lang="es-MX" smtClean="0"/>
              <a:t>23/04/2024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57E3C-0751-44E4-83E0-FF9A354FCA36}" type="slidenum">
              <a:rPr lang="es-MX" smtClean="0"/>
              <a:t>‹Nº›</a:t>
            </a:fld>
            <a:endParaRPr lang="es-MX"/>
          </a:p>
        </p:txBody>
      </p:sp>
    </p:spTree>
    <p:extLst>
      <p:ext uri="{BB962C8B-B14F-4D97-AF65-F5344CB8AC3E}">
        <p14:creationId xmlns:p14="http://schemas.microsoft.com/office/powerpoint/2010/main" val="3412453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43C4-B469-684B-95A3-010EF9E35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F9FFE-31E9-0BF2-CC35-69109BDB3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FDF76-F0C4-CC72-3FFA-4032D2127C16}"/>
              </a:ext>
            </a:extLst>
          </p:cNvPr>
          <p:cNvSpPr>
            <a:spLocks noGrp="1"/>
          </p:cNvSpPr>
          <p:nvPr>
            <p:ph type="body" idx="1"/>
          </p:nvPr>
        </p:nvSpPr>
        <p:spPr/>
        <p:txBody>
          <a:bodyPr/>
          <a:lstStyle/>
          <a:p>
            <a:pPr marL="0" indent="0" algn="just">
              <a:lnSpc>
                <a:spcPct val="150000"/>
              </a:lnSpc>
              <a:buSzPct val="150000"/>
              <a:buFont typeface="Arial" panose="020B0604020202020204" pitchFamily="34" charset="0"/>
              <a:buNone/>
            </a:pPr>
            <a:r>
              <a:rPr lang="es-MX" b="0" i="0" dirty="0">
                <a:solidFill>
                  <a:srgbClr val="0D0D0D"/>
                </a:solidFill>
                <a:effectLst/>
                <a:highlight>
                  <a:srgbClr val="FFFFFF"/>
                </a:highlight>
                <a:latin typeface="Söhne"/>
              </a:rPr>
              <a:t>El Grupo de Alto Nivel para la Modernización de las Estadísticas Oficiales (HLG-MOS) fue establecido en 2018 por la Conferencia de Estadísticos Europeos para avanzar en la modernización de las estadísticas oficiales. Desde entonces, México ha sido miembro donante. </a:t>
            </a:r>
          </a:p>
          <a:p>
            <a:pPr marL="0" indent="0" algn="just">
              <a:lnSpc>
                <a:spcPct val="150000"/>
              </a:lnSpc>
              <a:buSzPct val="150000"/>
              <a:buFont typeface="Arial" panose="020B0604020202020204" pitchFamily="34" charset="0"/>
              <a:buNone/>
            </a:pPr>
            <a:endParaRPr lang="es-MX" b="0" i="0" dirty="0">
              <a:solidFill>
                <a:srgbClr val="0D0D0D"/>
              </a:solidFill>
              <a:effectLst/>
              <a:highlight>
                <a:srgbClr val="FFFFFF"/>
              </a:highlight>
              <a:latin typeface="Söhne"/>
            </a:endParaRPr>
          </a:p>
          <a:p>
            <a:pPr marL="0" indent="0" algn="just">
              <a:lnSpc>
                <a:spcPct val="150000"/>
              </a:lnSpc>
              <a:buSzPct val="150000"/>
              <a:buFont typeface="Arial" panose="020B0604020202020204" pitchFamily="34" charset="0"/>
              <a:buNone/>
            </a:pPr>
            <a:r>
              <a:rPr lang="es-MX" b="0" i="0" dirty="0">
                <a:solidFill>
                  <a:srgbClr val="0D0D0D"/>
                </a:solidFill>
                <a:effectLst/>
                <a:highlight>
                  <a:srgbClr val="FFFFFF"/>
                </a:highlight>
                <a:latin typeface="Söhne"/>
              </a:rPr>
              <a:t>Está compuesto por los titulares de trece organizaciones nacionales e internacionales (presidido por Canadá), quienes establecen la visión, misión y temas prioritarios en el campo.“ </a:t>
            </a:r>
            <a:r>
              <a:rPr lang="es-MX" altLang="ko-KR" sz="1200" noProof="0" dirty="0">
                <a:solidFill>
                  <a:srgbClr val="002060"/>
                </a:solidFill>
                <a:latin typeface="Garamond" panose="02020404030301010803" pitchFamily="18" charset="0"/>
                <a:ea typeface="맑은 고딕"/>
                <a:cs typeface="Arial"/>
              </a:rPr>
              <a:t>HLG-MOS ha hecho varias contribuciones importantes a la modernización de las estadísticas oficiales como el GSBPM (MPEG) y el GSIM (revelado de arquitecturas, modelado de procesos de producción).</a:t>
            </a:r>
          </a:p>
          <a:p>
            <a:pPr marL="0" indent="0" algn="just">
              <a:lnSpc>
                <a:spcPct val="150000"/>
              </a:lnSpc>
              <a:buSzPct val="150000"/>
              <a:buFont typeface="Arial" panose="020B0604020202020204" pitchFamily="34" charset="0"/>
              <a:buNone/>
            </a:pPr>
            <a:endParaRPr lang="es-MX" altLang="ko-KR" sz="1200" noProof="0" dirty="0">
              <a:solidFill>
                <a:srgbClr val="002060"/>
              </a:solidFill>
              <a:latin typeface="Garamond" panose="02020404030301010803" pitchFamily="18" charset="0"/>
              <a:ea typeface="맑은 고딕"/>
              <a:cs typeface="Arial"/>
            </a:endParaRPr>
          </a:p>
          <a:p>
            <a:pPr marL="0" indent="0" algn="just">
              <a:lnSpc>
                <a:spcPct val="150000"/>
              </a:lnSpc>
              <a:buSzPct val="150000"/>
              <a:buFont typeface="Arial" panose="020B0604020202020204" pitchFamily="34" charset="0"/>
              <a:buNone/>
            </a:pPr>
            <a:r>
              <a:rPr lang="es-MX" b="0" i="0" dirty="0">
                <a:solidFill>
                  <a:srgbClr val="0D0D0D"/>
                </a:solidFill>
                <a:effectLst/>
                <a:highlight>
                  <a:srgbClr val="FFFFFF"/>
                </a:highlight>
                <a:latin typeface="Söhne"/>
              </a:rPr>
              <a:t>El trabajo del HLG-MOS está abierto a todos los que estén dispuestos a contribuir al avance y modernización de las estadísticas oficiales. Muchos colegas han contribuido al resultado y cada año, alrededor de 500 colegas participan activamente en las actividades del programa, mientras que miles de colegas se benefician de manera indirecta al colaborar con los miembros o al participar en las reuniones de expertos, talleres y seminarios web organizados en el marco del programa de trabajo del HLG-MOS. </a:t>
            </a:r>
            <a:endParaRPr lang="es-MX" altLang="ko-KR" sz="1200" noProof="0" dirty="0">
              <a:solidFill>
                <a:srgbClr val="002060"/>
              </a:solidFill>
              <a:latin typeface="Garamond" panose="02020404030301010803" pitchFamily="18" charset="0"/>
              <a:ea typeface="맑은 고딕"/>
              <a:cs typeface="Arial"/>
            </a:endParaRPr>
          </a:p>
        </p:txBody>
      </p:sp>
      <p:sp>
        <p:nvSpPr>
          <p:cNvPr id="4" name="Slide Number Placeholder 3">
            <a:extLst>
              <a:ext uri="{FF2B5EF4-FFF2-40B4-BE49-F238E27FC236}">
                <a16:creationId xmlns:a16="http://schemas.microsoft.com/office/drawing/2014/main" id="{A038B0D8-06D5-DC2F-5834-9DB36C31D6F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869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743C4-B469-684B-95A3-010EF9E35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F9FFE-31E9-0BF2-CC35-69109BDB3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FDF76-F0C4-CC72-3FFA-4032D2127C16}"/>
              </a:ext>
            </a:extLst>
          </p:cNvPr>
          <p:cNvSpPr>
            <a:spLocks noGrp="1"/>
          </p:cNvSpPr>
          <p:nvPr>
            <p:ph type="body" idx="1"/>
          </p:nvPr>
        </p:nvSpPr>
        <p:spPr/>
        <p:txBody>
          <a:bodyPr/>
          <a:lstStyle/>
          <a:p>
            <a:pPr marL="171450" indent="-171450">
              <a:buFont typeface="Arial" panose="020B0604020202020204" pitchFamily="34" charset="0"/>
              <a:buChar char="•"/>
            </a:pPr>
            <a:r>
              <a:rPr lang="es-MX" noProof="0" dirty="0"/>
              <a:t>Cada año, se invita a todos los miembros de la </a:t>
            </a:r>
            <a:r>
              <a:rPr lang="es-MX" b="1" noProof="0" dirty="0"/>
              <a:t>Conferencia de Estadísticos Europeos </a:t>
            </a:r>
            <a:r>
              <a:rPr lang="es-MX" noProof="0" dirty="0"/>
              <a:t>(CES) (la presidenta </a:t>
            </a:r>
            <a:r>
              <a:rPr lang="es-MX" b="1" noProof="0" dirty="0"/>
              <a:t>Graciela Márquez forma parte del Buró</a:t>
            </a:r>
            <a:r>
              <a:rPr lang="es-MX" noProof="0" dirty="0"/>
              <a:t>, 2023-2025, y del </a:t>
            </a:r>
            <a:r>
              <a:rPr lang="es-MX" b="1" noProof="0" dirty="0"/>
              <a:t>HLG-MOS</a:t>
            </a:r>
            <a:r>
              <a:rPr lang="es-MX" noProof="0" dirty="0"/>
              <a:t>) a enviar propuestas de proyectos y actividades para consideración del HLG-MOS.</a:t>
            </a:r>
          </a:p>
          <a:p>
            <a:pPr marL="171450" indent="-171450">
              <a:buFont typeface="Arial" panose="020B0604020202020204" pitchFamily="34" charset="0"/>
              <a:buChar char="•"/>
            </a:pPr>
            <a:r>
              <a:rPr lang="es-MX" noProof="0" dirty="0"/>
              <a:t>El </a:t>
            </a:r>
            <a:r>
              <a:rPr lang="es-MX" b="1" noProof="0" dirty="0"/>
              <a:t>Comité Ejecutivo</a:t>
            </a:r>
            <a:r>
              <a:rPr lang="es-MX" noProof="0" dirty="0"/>
              <a:t>, en el que el INEGI está representado por </a:t>
            </a:r>
            <a:r>
              <a:rPr lang="es-MX" b="1" noProof="0" dirty="0"/>
              <a:t>Isabel Islas</a:t>
            </a:r>
            <a:r>
              <a:rPr lang="es-MX" noProof="0" dirty="0"/>
              <a:t>, provee retroalimentación y selecciona las propuestas que serán consideradas como proyectos del HLG-MOS o etiquetadas para otro tipo de seguimiento.</a:t>
            </a:r>
          </a:p>
          <a:p>
            <a:pPr marL="171450" indent="-171450">
              <a:buFont typeface="Arial" panose="020B0604020202020204" pitchFamily="34" charset="0"/>
              <a:buChar char="•"/>
            </a:pPr>
            <a:r>
              <a:rPr lang="es-MX" noProof="0" dirty="0"/>
              <a:t>Durante el </a:t>
            </a:r>
            <a:r>
              <a:rPr lang="es-MX" b="1" noProof="0" dirty="0"/>
              <a:t>Workshop </a:t>
            </a:r>
            <a:r>
              <a:rPr lang="es-MX" b="1" noProof="0" dirty="0" err="1"/>
              <a:t>on</a:t>
            </a:r>
            <a:r>
              <a:rPr lang="es-MX" b="1" noProof="0" dirty="0"/>
              <a:t> </a:t>
            </a:r>
            <a:r>
              <a:rPr lang="es-MX" b="1" noProof="0" dirty="0" err="1"/>
              <a:t>the</a:t>
            </a:r>
            <a:r>
              <a:rPr lang="es-MX" b="1" noProof="0" dirty="0"/>
              <a:t> </a:t>
            </a:r>
            <a:r>
              <a:rPr lang="es-MX" b="1" noProof="0" dirty="0" err="1"/>
              <a:t>Modernisation</a:t>
            </a:r>
            <a:r>
              <a:rPr lang="es-MX" b="1" noProof="0" dirty="0"/>
              <a:t> </a:t>
            </a:r>
            <a:r>
              <a:rPr lang="es-MX" b="1" noProof="0" dirty="0" err="1"/>
              <a:t>of</a:t>
            </a:r>
            <a:r>
              <a:rPr lang="es-MX" b="1" noProof="0" dirty="0"/>
              <a:t> </a:t>
            </a:r>
            <a:r>
              <a:rPr lang="es-MX" b="1" noProof="0" dirty="0" err="1"/>
              <a:t>Official</a:t>
            </a:r>
            <a:r>
              <a:rPr lang="es-MX" b="1" noProof="0" dirty="0"/>
              <a:t> </a:t>
            </a:r>
            <a:r>
              <a:rPr lang="es-MX" b="1" noProof="0" dirty="0" err="1"/>
              <a:t>Statistics</a:t>
            </a:r>
            <a:r>
              <a:rPr lang="es-MX" b="1" noProof="0" dirty="0"/>
              <a:t> </a:t>
            </a:r>
            <a:r>
              <a:rPr lang="es-MX" noProof="0" dirty="0"/>
              <a:t>de cada año en noviembre, estas propuestas son presentadas y discutidas por expertos. A través de discusiones de grupos pequeños, las propuestas de proyectos son evaluadas y se hacen sugerencias.</a:t>
            </a:r>
          </a:p>
          <a:p>
            <a:pPr marL="171450" indent="-171450">
              <a:buFont typeface="Arial" panose="020B0604020202020204" pitchFamily="34" charset="0"/>
              <a:buChar char="•"/>
            </a:pPr>
            <a:r>
              <a:rPr lang="es-MX" noProof="0" dirty="0"/>
              <a:t>El </a:t>
            </a:r>
            <a:r>
              <a:rPr lang="es-MX" b="1" noProof="0" dirty="0"/>
              <a:t>Comité Ejecutivo discute y refina las propuestas</a:t>
            </a:r>
            <a:r>
              <a:rPr lang="es-MX" noProof="0" dirty="0"/>
              <a:t>, y evalúa las capacidades disponibles.</a:t>
            </a:r>
          </a:p>
          <a:p>
            <a:pPr algn="l"/>
            <a:r>
              <a:rPr lang="es-MX" noProof="0" dirty="0"/>
              <a:t>Las propuestas de proyectos/actividades finalmente son enviadas para </a:t>
            </a:r>
            <a:r>
              <a:rPr lang="es-MX" b="1" noProof="0" dirty="0"/>
              <a:t>aprobación del HLG-MOS, mismas que se aprueban en febrero.</a:t>
            </a:r>
            <a:endParaRPr lang="es-MX" noProof="0" dirty="0"/>
          </a:p>
        </p:txBody>
      </p:sp>
      <p:sp>
        <p:nvSpPr>
          <p:cNvPr id="4" name="Slide Number Placeholder 3">
            <a:extLst>
              <a:ext uri="{FF2B5EF4-FFF2-40B4-BE49-F238E27FC236}">
                <a16:creationId xmlns:a16="http://schemas.microsoft.com/office/drawing/2014/main" id="{A038B0D8-06D5-DC2F-5834-9DB36C31D6F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81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buSzPct val="150000"/>
            </a:pPr>
            <a:r>
              <a:rPr lang="en-US" dirty="0"/>
              <a:t>Applying: </a:t>
            </a:r>
            <a:r>
              <a:rPr lang="es-MX" b="0" i="0" dirty="0">
                <a:solidFill>
                  <a:srgbClr val="0D0D0D"/>
                </a:solidFill>
                <a:effectLst/>
                <a:highlight>
                  <a:srgbClr val="FFFFFF"/>
                </a:highlight>
                <a:latin typeface="Söhne"/>
              </a:rPr>
              <a:t>El objetivo del grupo es encontrar formas de desarrollar, mejorar, integrar, promover, apoyar y facilitar la implementación de la variedad de normativas necesarias para la modernización estadística. Tiene la responsabilidad operativa del mantenimiento y desarrollo del Modelo de Actividad Genérica para Organizaciones Estadísticas (GAMSO), el Modelo Genérico de Procesos Estadísticos Empresariales (GSBPM), el Modelo Genérico de Información Estadística (GSIM), la Arquitectura Común de Datos Estadísticos (CSDA) y la documentación de la Arquitectura Común de Producción Estadística (CSPA).</a:t>
            </a:r>
          </a:p>
          <a:p>
            <a:pPr algn="just">
              <a:lnSpc>
                <a:spcPct val="150000"/>
              </a:lnSpc>
              <a:buSzPct val="150000"/>
            </a:pPr>
            <a:endParaRPr lang="es-MX" b="0" i="0" dirty="0">
              <a:solidFill>
                <a:srgbClr val="0D0D0D"/>
              </a:solidFill>
              <a:effectLst/>
              <a:highlight>
                <a:srgbClr val="FFFFFF"/>
              </a:highlight>
              <a:latin typeface="Söhne"/>
            </a:endParaRPr>
          </a:p>
          <a:p>
            <a:pPr algn="just">
              <a:lnSpc>
                <a:spcPct val="150000"/>
              </a:lnSpc>
              <a:buSzPct val="150000"/>
            </a:pPr>
            <a:r>
              <a:rPr lang="es-MX" b="0" i="0" dirty="0">
                <a:solidFill>
                  <a:srgbClr val="0D0D0D"/>
                </a:solidFill>
                <a:effectLst/>
                <a:highlight>
                  <a:srgbClr val="FFFFFF"/>
                </a:highlight>
                <a:latin typeface="Söhne"/>
              </a:rPr>
              <a:t>Comunicación: se centra en los cambios organizativos y los desafíos de comunicación necesarios para apoyar la modernización en las organizaciones estadísticas. La pandemia de COVID-19 ha ejercido muchas presiones sobre los departamentos de recursos humanos y comunicación de las ONS. Desde el principio, el grupo ha estado ajustando su programa de trabajo para ayudar a las oficinas estadísticas a hacer frente a los cambios en los arreglos laborales y la necesidad de una comunicación interna y externa más extensa.</a:t>
            </a:r>
          </a:p>
          <a:p>
            <a:pPr algn="just">
              <a:lnSpc>
                <a:spcPct val="150000"/>
              </a:lnSpc>
              <a:buSzPct val="150000"/>
            </a:pPr>
            <a:endParaRPr lang="es-MX" b="0" i="0" dirty="0">
              <a:solidFill>
                <a:srgbClr val="0D0D0D"/>
              </a:solidFill>
              <a:effectLst/>
              <a:highlight>
                <a:srgbClr val="FFFFFF"/>
              </a:highlight>
              <a:latin typeface="Söhne"/>
            </a:endParaRPr>
          </a:p>
          <a:p>
            <a:pPr algn="just">
              <a:lnSpc>
                <a:spcPct val="150000"/>
              </a:lnSpc>
              <a:buSzPct val="150000"/>
            </a:pPr>
            <a:r>
              <a:rPr lang="es-MX" b="0" i="0" dirty="0">
                <a:solidFill>
                  <a:srgbClr val="0D0D0D"/>
                </a:solidFill>
                <a:effectLst/>
                <a:highlight>
                  <a:srgbClr val="FFFFFF"/>
                </a:highlight>
                <a:latin typeface="Söhne"/>
              </a:rPr>
              <a:t>Blue: ofrecen un análisis del entorno sobre temas seleccionados. Estos breves documentos responden a cuatro preguntas clave: cuál es el tema, cuál es el valor para las estadísticas oficiales, qué se está haciendo actualmente, cuáles son las oportunidades para una mayor colaboración.</a:t>
            </a:r>
          </a:p>
          <a:p>
            <a:pPr algn="just">
              <a:lnSpc>
                <a:spcPct val="150000"/>
              </a:lnSpc>
              <a:buSzPct val="150000"/>
            </a:pPr>
            <a:endParaRPr lang="es-MX" b="0" i="0" dirty="0">
              <a:solidFill>
                <a:srgbClr val="0D0D0D"/>
              </a:solidFill>
              <a:effectLst/>
              <a:highlight>
                <a:srgbClr val="FFFFFF"/>
              </a:highlight>
              <a:latin typeface="Söhne"/>
            </a:endParaRPr>
          </a:p>
          <a:p>
            <a:pPr algn="just">
              <a:lnSpc>
                <a:spcPct val="150000"/>
              </a:lnSpc>
              <a:buSzPct val="150000"/>
            </a:pPr>
            <a:r>
              <a:rPr lang="es-MX" b="0" i="0" dirty="0">
                <a:solidFill>
                  <a:srgbClr val="0D0D0D"/>
                </a:solidFill>
                <a:effectLst/>
                <a:highlight>
                  <a:srgbClr val="FFFFFF"/>
                </a:highlight>
                <a:latin typeface="Söhne"/>
              </a:rPr>
              <a:t>Estándares: El objetivo del grupo es encontrar formas de desarrollar, mejorar, integrar, promover, apoyar y facilitar la implementación del conjunto de normativas necesarias para la modernización estadística.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34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buSzPct val="150000"/>
            </a:pPr>
            <a:r>
              <a:rPr lang="en-US" dirty="0"/>
              <a:t>Applying: </a:t>
            </a:r>
            <a:r>
              <a:rPr lang="es-MX" b="0" i="0" dirty="0">
                <a:solidFill>
                  <a:srgbClr val="0D0D0D"/>
                </a:solidFill>
                <a:effectLst/>
                <a:highlight>
                  <a:srgbClr val="FFFFFF"/>
                </a:highlight>
                <a:latin typeface="Söhne"/>
              </a:rPr>
              <a:t>El objetivo del grupo es encontrar formas de desarrollar, mejorar, integrar, promover, apoyar y facilitar la implementación de la variedad de normativas necesarias para la modernización estadística. Tiene la responsabilidad operativa del mantenimiento y desarrollo del Modelo de Actividad Genérica para Organizaciones Estadísticas (GAMSO), el Modelo Genérico de Procesos Estadísticos Empresariales (GSBPM), el Modelo Genérico de Información Estadística (GSIM), la Arquitectura Común de Datos Estadísticos (CSDA) y la documentación de la Arquitectura Común de Producción Estadística (CSPA).</a:t>
            </a:r>
          </a:p>
          <a:p>
            <a:pPr algn="just">
              <a:lnSpc>
                <a:spcPct val="150000"/>
              </a:lnSpc>
              <a:buSzPct val="150000"/>
            </a:pPr>
            <a:endParaRPr lang="es-MX" b="0" i="0" dirty="0">
              <a:solidFill>
                <a:srgbClr val="0D0D0D"/>
              </a:solidFill>
              <a:effectLst/>
              <a:highlight>
                <a:srgbClr val="FFFFFF"/>
              </a:highlight>
              <a:latin typeface="Söhne"/>
            </a:endParaRPr>
          </a:p>
          <a:p>
            <a:pPr algn="just">
              <a:lnSpc>
                <a:spcPct val="150000"/>
              </a:lnSpc>
              <a:buSzPct val="150000"/>
            </a:pPr>
            <a:r>
              <a:rPr lang="es-MX" b="0" i="0" dirty="0">
                <a:solidFill>
                  <a:srgbClr val="0D0D0D"/>
                </a:solidFill>
                <a:effectLst/>
                <a:highlight>
                  <a:srgbClr val="FFFFFF"/>
                </a:highlight>
                <a:latin typeface="Söhne"/>
              </a:rPr>
              <a:t>Comunicación: se centra en los cambios organizativos y los desafíos de comunicación necesarios para apoyar la modernización en las organizaciones estadísticas. La pandemia de COVID-19 ha ejercido muchas presiones sobre los departamentos de recursos humanos y comunicación de las ONS. Desde el principio, el grupo ha estado ajustando su programa de trabajo para ayudar a las oficinas estadísticas a hacer frente a los cambios en los arreglos laborales y la necesidad de una comunicación interna y externa más extensa.</a:t>
            </a:r>
          </a:p>
          <a:p>
            <a:pPr algn="just">
              <a:lnSpc>
                <a:spcPct val="150000"/>
              </a:lnSpc>
              <a:buSzPct val="150000"/>
            </a:pPr>
            <a:endParaRPr lang="es-MX" b="0" i="0" dirty="0">
              <a:solidFill>
                <a:srgbClr val="0D0D0D"/>
              </a:solidFill>
              <a:effectLst/>
              <a:highlight>
                <a:srgbClr val="FFFFFF"/>
              </a:highlight>
              <a:latin typeface="Söhne"/>
            </a:endParaRPr>
          </a:p>
          <a:p>
            <a:pPr algn="just">
              <a:lnSpc>
                <a:spcPct val="150000"/>
              </a:lnSpc>
              <a:buSzPct val="150000"/>
            </a:pPr>
            <a:r>
              <a:rPr lang="es-MX" b="0" i="0" dirty="0">
                <a:solidFill>
                  <a:srgbClr val="0D0D0D"/>
                </a:solidFill>
                <a:effectLst/>
                <a:highlight>
                  <a:srgbClr val="FFFFFF"/>
                </a:highlight>
                <a:latin typeface="Söhne"/>
              </a:rPr>
              <a:t>Blue: ofrecen un análisis del entorno sobre temas seleccionados. Estos breves documentos responden a cuatro preguntas clave: cuál es el tema, cuál es el valor para las estadísticas oficiales, qué se está haciendo actualmente, cuáles son las oportunidades para una mayor colaboración.</a:t>
            </a:r>
          </a:p>
          <a:p>
            <a:pPr algn="just">
              <a:lnSpc>
                <a:spcPct val="150000"/>
              </a:lnSpc>
              <a:buSzPct val="150000"/>
            </a:pPr>
            <a:endParaRPr lang="es-MX" b="0" i="0" dirty="0">
              <a:solidFill>
                <a:srgbClr val="0D0D0D"/>
              </a:solidFill>
              <a:effectLst/>
              <a:highlight>
                <a:srgbClr val="FFFFFF"/>
              </a:highlight>
              <a:latin typeface="Söhne"/>
            </a:endParaRPr>
          </a:p>
          <a:p>
            <a:pPr algn="just">
              <a:lnSpc>
                <a:spcPct val="150000"/>
              </a:lnSpc>
              <a:buSzPct val="150000"/>
            </a:pPr>
            <a:r>
              <a:rPr lang="es-MX" b="0" i="0" dirty="0">
                <a:solidFill>
                  <a:srgbClr val="0D0D0D"/>
                </a:solidFill>
                <a:effectLst/>
                <a:highlight>
                  <a:srgbClr val="FFFFFF"/>
                </a:highlight>
                <a:latin typeface="Söhne"/>
              </a:rPr>
              <a:t>Estándares: El objetivo del grupo es encontrar formas de desarrollar, mejorar, integrar, promover, apoyar y facilitar la implementación del conjunto de normativas necesarias para la modernización estadística.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59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MX" b="1" noProof="0" dirty="0"/>
              <a:t>Software estadístico de código abierto</a:t>
            </a:r>
            <a:endParaRPr lang="es-MX" noProof="0" dirty="0"/>
          </a:p>
          <a:p>
            <a:pPr marL="171450" indent="-171450">
              <a:buFont typeface="Arial" panose="020B0604020202020204" pitchFamily="34" charset="0"/>
              <a:buChar char="•"/>
            </a:pPr>
            <a:r>
              <a:rPr lang="es-MX" b="1" noProof="0" dirty="0"/>
              <a:t>Desarrollar un mejor entendimiento </a:t>
            </a:r>
            <a:r>
              <a:rPr lang="es-MX" noProof="0" dirty="0"/>
              <a:t>común de los pros y contras, así como las sugerencias y advertencias de dirigirse hacia un </a:t>
            </a:r>
            <a:r>
              <a:rPr lang="es-MX" b="1" noProof="0" dirty="0"/>
              <a:t>uso más amplio de software de código abierto para la producción de estadísticas oficiales</a:t>
            </a:r>
            <a:r>
              <a:rPr lang="es-MX" noProof="0" dirty="0"/>
              <a:t>, con el propósito de convertirlo en elemento clave de dicha producción. Se discutirán, entre otros, aspectos técnicos y legales, así como las perspectivas tanto de las personas usuarias como de los productores.</a:t>
            </a:r>
          </a:p>
          <a:p>
            <a:pPr marL="171450" indent="-171450">
              <a:buFont typeface="Arial" panose="020B0604020202020204" pitchFamily="34" charset="0"/>
              <a:buChar char="•"/>
            </a:pPr>
            <a:r>
              <a:rPr lang="es-MX" b="1" noProof="0" dirty="0"/>
              <a:t>Análisis de casos de uso </a:t>
            </a:r>
            <a:r>
              <a:rPr lang="es-MX" noProof="0" dirty="0"/>
              <a:t>en las fases de captación, análisis y procesamiento, y difusión. Objetivos específicos:</a:t>
            </a:r>
          </a:p>
          <a:p>
            <a:pPr algn="l"/>
            <a:r>
              <a:rPr lang="es-MX" b="0" i="0" dirty="0">
                <a:solidFill>
                  <a:srgbClr val="0D0D0D"/>
                </a:solidFill>
                <a:effectLst/>
                <a:highlight>
                  <a:srgbClr val="FFFFFF"/>
                </a:highlight>
                <a:latin typeface="Söhne"/>
              </a:rPr>
              <a:t>a. Aspectos genéricos del uso sistemático de enfoques basados en software de código abierto para la estadística oficial, abordando cuestiones como la organización del mantenimiento, el soporte y la capacitación; estándares y principios; aspectos legales y responsabilidades; modelos de licencia y distribución justa de costos; creación de comunidad, comunicación y participación externa (por ejemplo, la comunidad científica y el sector privado); y el proceso de incubación (desde la idea hasta la producción). La perspectiva del usuario (usuarios de soluciones de código abierto existentes) y la perspectiva del productor (productores de nuevas soluciones de código abierto) pueden requerir énfasis diferentes con respecto a estos aspectos; y</a:t>
            </a:r>
          </a:p>
          <a:p>
            <a:pPr algn="l"/>
            <a:r>
              <a:rPr lang="es-MX" b="0" i="0" dirty="0">
                <a:solidFill>
                  <a:srgbClr val="0D0D0D"/>
                </a:solidFill>
                <a:effectLst/>
                <a:highlight>
                  <a:srgbClr val="FFFFFF"/>
                </a:highlight>
                <a:latin typeface="Söhne"/>
              </a:rPr>
              <a:t>b. Análisis de casos de uso concretos relacionados con el código abierto en los dominios de recopilación, análisis y procesamiento, y difusión de datos. Los casos de uso a cubrir pueden determinarse por separado del paquete de trabajo anterior o conjuntamente. Los hallazgos del análisis pueden utilizarse para respaldar el trabajo de arriba hacia abajo sobre la tecnología de código abierto definida anteriormente al sugerir tecnología y enfoques de código abierto concretos.</a:t>
            </a:r>
          </a:p>
          <a:p>
            <a:pPr marL="171450" indent="-171450">
              <a:buFont typeface="Arial" panose="020B0604020202020204" pitchFamily="34" charset="0"/>
              <a:buChar char="•"/>
            </a:pPr>
            <a:endParaRPr lang="es-MX" noProof="0" dirty="0"/>
          </a:p>
          <a:p>
            <a:pPr marL="0" indent="0">
              <a:buFont typeface="Arial" panose="020B0604020202020204" pitchFamily="34" charset="0"/>
              <a:buNone/>
            </a:pPr>
            <a:endParaRPr lang="es-MX" noProof="0" dirty="0"/>
          </a:p>
          <a:p>
            <a:pPr marL="0" indent="0">
              <a:buFont typeface="Arial" panose="020B0604020202020204" pitchFamily="34" charset="0"/>
              <a:buNone/>
            </a:pPr>
            <a:r>
              <a:rPr lang="es-MX" b="1" noProof="0" dirty="0"/>
              <a:t>Inteligencia artificial generativa para estadísticas oficiales</a:t>
            </a:r>
          </a:p>
          <a:p>
            <a:pPr marL="171450" indent="-171450">
              <a:buFont typeface="Arial" panose="020B0604020202020204" pitchFamily="34" charset="0"/>
              <a:buChar char="•"/>
            </a:pPr>
            <a:r>
              <a:rPr lang="es-MX" noProof="0" dirty="0"/>
              <a:t>A partir del mayor reconocimiento del </a:t>
            </a:r>
            <a:r>
              <a:rPr lang="es-MX" b="1" noProof="0" dirty="0"/>
              <a:t>potencial transformador de los LLM en la comunidad estadística</a:t>
            </a:r>
            <a:r>
              <a:rPr lang="es-MX" noProof="0" dirty="0"/>
              <a:t>, se desarrolló un </a:t>
            </a:r>
            <a:r>
              <a:rPr lang="es-MX" b="1" noProof="0" dirty="0"/>
              <a:t>documento (</a:t>
            </a:r>
            <a:r>
              <a:rPr lang="es-MX" b="1" noProof="0" dirty="0" err="1"/>
              <a:t>white</a:t>
            </a:r>
            <a:r>
              <a:rPr lang="es-MX" b="1" noProof="0" dirty="0"/>
              <a:t> </a:t>
            </a:r>
            <a:r>
              <a:rPr lang="es-MX" b="1" noProof="0" dirty="0" err="1"/>
              <a:t>paper</a:t>
            </a:r>
            <a:r>
              <a:rPr lang="es-MX" b="1" noProof="0" dirty="0"/>
              <a:t>) sobre LLM </a:t>
            </a:r>
            <a:r>
              <a:rPr lang="es-MX" noProof="0" dirty="0"/>
              <a:t>en el contexto de las estadísticas oficiales</a:t>
            </a:r>
          </a:p>
          <a:p>
            <a:pPr marL="171450" indent="-171450">
              <a:buFont typeface="Arial" panose="020B0604020202020204" pitchFamily="34" charset="0"/>
              <a:buChar char="•"/>
            </a:pPr>
            <a:r>
              <a:rPr lang="es-MX" noProof="0" dirty="0"/>
              <a:t>El proyecto tiene el propósito de </a:t>
            </a:r>
            <a:r>
              <a:rPr lang="es-MX" b="1" noProof="0" dirty="0"/>
              <a:t>investigar más profundamente el potencial de la IA generativa</a:t>
            </a:r>
            <a:r>
              <a:rPr lang="es-MX" noProof="0" dirty="0"/>
              <a:t>, una categoría más amplia de </a:t>
            </a:r>
            <a:r>
              <a:rPr lang="es-MX" b="1" noProof="0" dirty="0"/>
              <a:t>IA avanzada </a:t>
            </a:r>
            <a:r>
              <a:rPr lang="es-MX" noProof="0" dirty="0"/>
              <a:t>que abarca </a:t>
            </a:r>
            <a:r>
              <a:rPr lang="es-MX" b="1" noProof="0" dirty="0"/>
              <a:t>LLM</a:t>
            </a:r>
            <a:r>
              <a:rPr lang="es-MX" noProof="0" dirty="0"/>
              <a:t> (por ejemplo, generación de imágenes), </a:t>
            </a:r>
            <a:r>
              <a:rPr lang="es-MX" b="1" noProof="0" dirty="0"/>
              <a:t>consideraciones estratégicas </a:t>
            </a:r>
            <a:r>
              <a:rPr lang="es-MX" noProof="0" dirty="0"/>
              <a:t>que surgen cuando las organizaciones estadísticas quieren usar inteligencia artificial generative de forma efectiva y responsable (por ejemplo, gobernanza, modelos abiertos), así como la </a:t>
            </a:r>
            <a:r>
              <a:rPr lang="es-MX" b="1" noProof="0" dirty="0"/>
              <a:t>identificación de oportunidades </a:t>
            </a:r>
            <a:r>
              <a:rPr lang="es-MX" noProof="0" dirty="0"/>
              <a:t>para el desarrollo de soluciones concretas.</a:t>
            </a:r>
          </a:p>
          <a:p>
            <a:pPr marL="171450" indent="-171450">
              <a:buFont typeface="Arial" panose="020B0604020202020204" pitchFamily="34" charset="0"/>
              <a:buChar char="•"/>
            </a:pPr>
            <a:r>
              <a:rPr lang="es-MX" noProof="0" dirty="0"/>
              <a:t>Compartir </a:t>
            </a:r>
            <a:r>
              <a:rPr lang="es-MX" b="1" noProof="0" dirty="0"/>
              <a:t>casos de uso, experiencias y lecciones aprendidas</a:t>
            </a:r>
            <a:r>
              <a:rPr lang="es-MX" noProof="0" dirty="0"/>
              <a:t>: el alcance irá más allá de las </a:t>
            </a:r>
            <a:r>
              <a:rPr lang="es-MX" b="1" noProof="0" dirty="0"/>
              <a:t>áreas productoras </a:t>
            </a:r>
            <a:r>
              <a:rPr lang="es-MX" noProof="0" dirty="0"/>
              <a:t>para considerar también áreas como </a:t>
            </a:r>
            <a:r>
              <a:rPr lang="es-MX" b="1" noProof="0" dirty="0"/>
              <a:t>recursos humanos y finanzas</a:t>
            </a:r>
            <a:r>
              <a:rPr lang="es-MX" noProof="0" dirty="0"/>
              <a:t>.</a:t>
            </a:r>
          </a:p>
          <a:p>
            <a:pPr marL="171450" indent="-171450">
              <a:buFont typeface="Arial" panose="020B0604020202020204" pitchFamily="34" charset="0"/>
              <a:buChar char="•"/>
            </a:pPr>
            <a:r>
              <a:rPr lang="es-MX" b="1" noProof="0" dirty="0"/>
              <a:t>Desarrollo colaborativo de soluciones</a:t>
            </a:r>
            <a:r>
              <a:rPr lang="es-MX" noProof="0" dirty="0"/>
              <a:t>: en áreas de común interés; por ejemplo, </a:t>
            </a:r>
            <a:r>
              <a:rPr lang="es-MX" i="1" noProof="0" dirty="0" err="1"/>
              <a:t>chatbots</a:t>
            </a:r>
            <a:r>
              <a:rPr lang="es-MX" noProof="0" dirty="0"/>
              <a:t>, búsquedas en red mejoradas, etc.</a:t>
            </a:r>
          </a:p>
          <a:p>
            <a:pPr marL="171450" indent="-171450">
              <a:buFont typeface="Arial" panose="020B0604020202020204" pitchFamily="34" charset="0"/>
              <a:buChar char="•"/>
            </a:pPr>
            <a:r>
              <a:rPr lang="es-MX" b="1" noProof="0" dirty="0"/>
              <a:t>Compilación de prácticas y recomendaciones</a:t>
            </a:r>
            <a:r>
              <a:rPr lang="es-MX" noProof="0" dirty="0"/>
              <a:t>: con base en las actividades anteriores y el </a:t>
            </a:r>
            <a:r>
              <a:rPr lang="es-MX" noProof="0" dirty="0" err="1"/>
              <a:t>white</a:t>
            </a:r>
            <a:r>
              <a:rPr lang="es-MX" noProof="0" dirty="0"/>
              <a:t> </a:t>
            </a:r>
            <a:r>
              <a:rPr lang="es-MX" noProof="0" dirty="0" err="1"/>
              <a:t>paper</a:t>
            </a:r>
            <a:r>
              <a:rPr lang="es-MX" noProof="0" dirty="0"/>
              <a:t> sobre LLM, para </a:t>
            </a:r>
            <a:r>
              <a:rPr lang="es-MX" b="1" noProof="0" dirty="0"/>
              <a:t>enfatizar en temas clave como confidencialidad estadística, seguridad, seguridad de la información, aseguramiento de la calidad</a:t>
            </a:r>
            <a:r>
              <a:rPr lang="es-MX" noProof="0" dirty="0"/>
              <a:t>. La actividad podría incluir el </a:t>
            </a:r>
            <a:r>
              <a:rPr lang="es-MX" b="1" noProof="0" dirty="0"/>
              <a:t>desarrollo de protocolos comunes </a:t>
            </a:r>
            <a:r>
              <a:rPr lang="es-MX" noProof="0" dirty="0"/>
              <a:t>con requerimientos desde la perspectiva de las estadísticas oficiales, que puedan ser usados para </a:t>
            </a:r>
            <a:r>
              <a:rPr lang="es-MX" b="1" noProof="0" dirty="0"/>
              <a:t>entablar compromisos con empresas tecnológicas</a:t>
            </a:r>
          </a:p>
          <a:p>
            <a:pPr algn="just">
              <a:lnSpc>
                <a:spcPct val="150000"/>
              </a:lnSpc>
              <a:buSzPct val="150000"/>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97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a:t>Visión</a:t>
            </a:r>
            <a:r>
              <a:rPr lang="es-MX" dirty="0"/>
              <a:t>: </a:t>
            </a:r>
            <a:r>
              <a:rPr lang="es-MX" b="1" dirty="0"/>
              <a:t>consolidar</a:t>
            </a:r>
            <a:r>
              <a:rPr lang="es-MX" dirty="0"/>
              <a:t> al SNIEG como un </a:t>
            </a:r>
            <a:r>
              <a:rPr lang="es-MX" b="1" dirty="0"/>
              <a:t>ecosistema de datos </a:t>
            </a:r>
            <a:r>
              <a:rPr lang="es-MX" dirty="0"/>
              <a:t>que impulse la producción, difusión, promoción, uso y conservación de la Información Estadística y Geográfica de manera </a:t>
            </a:r>
            <a:r>
              <a:rPr lang="es-MX" b="1" dirty="0"/>
              <a:t>eficiente</a:t>
            </a:r>
            <a:r>
              <a:rPr lang="es-MX" dirty="0"/>
              <a:t>, desde un </a:t>
            </a:r>
            <a:r>
              <a:rPr lang="es-MX" b="1" dirty="0"/>
              <a:t>enfoque sistémico e inclusivo </a:t>
            </a:r>
            <a:r>
              <a:rPr lang="es-MX" dirty="0"/>
              <a:t>y una cultura de </a:t>
            </a:r>
            <a:r>
              <a:rPr lang="es-MX" b="1" dirty="0"/>
              <a:t>innovación</a:t>
            </a:r>
          </a:p>
          <a:p>
            <a:endParaRPr lang="es-MX" b="0" dirty="0"/>
          </a:p>
          <a:p>
            <a:r>
              <a:rPr lang="es-MX" b="1" dirty="0"/>
              <a:t>Objetivo estratégico 1</a:t>
            </a:r>
            <a:r>
              <a:rPr lang="es-MX" b="0" dirty="0"/>
              <a:t>. Preservar un </a:t>
            </a:r>
            <a:r>
              <a:rPr lang="es-MX" b="1" dirty="0"/>
              <a:t>Sistema</a:t>
            </a:r>
            <a:r>
              <a:rPr lang="es-MX" b="0" dirty="0"/>
              <a:t> plenamente integrado, articulado y </a:t>
            </a:r>
            <a:r>
              <a:rPr lang="es-MX" b="1" dirty="0"/>
              <a:t>capaz de adaptarse a cambios en el entorno nacional e internacional</a:t>
            </a:r>
          </a:p>
          <a:p>
            <a:endParaRPr lang="es-MX" b="0" dirty="0"/>
          </a:p>
          <a:p>
            <a:r>
              <a:rPr lang="es-MX" b="1" dirty="0"/>
              <a:t>Objetivo estratégico 2</a:t>
            </a:r>
            <a:r>
              <a:rPr lang="es-MX" b="0" dirty="0"/>
              <a:t>. </a:t>
            </a:r>
            <a:r>
              <a:rPr lang="es-MX" b="1" dirty="0"/>
              <a:t>Garantizar</a:t>
            </a:r>
            <a:r>
              <a:rPr lang="es-MX" b="0" dirty="0"/>
              <a:t> la generación de Información Estadística y Geográfica de </a:t>
            </a:r>
            <a:r>
              <a:rPr lang="es-MX" b="1" dirty="0"/>
              <a:t>calidad, pertinente, veraz, oportuna e inclusiva</a:t>
            </a:r>
            <a:r>
              <a:rPr lang="es-MX" b="0" dirty="0"/>
              <a:t>, y asegurar su adecuada conservación y resguardo</a:t>
            </a:r>
          </a:p>
          <a:p>
            <a:endParaRPr lang="es-MX" b="0" dirty="0"/>
          </a:p>
          <a:p>
            <a:r>
              <a:rPr lang="es-MX" b="1" dirty="0"/>
              <a:t>Objetivo estratégico 3</a:t>
            </a:r>
            <a:r>
              <a:rPr lang="es-MX" b="0" dirty="0"/>
              <a:t>. </a:t>
            </a:r>
            <a:r>
              <a:rPr lang="es-MX" b="1" dirty="0"/>
              <a:t>Extender el uso y aprovechamiento </a:t>
            </a:r>
            <a:r>
              <a:rPr lang="es-MX" b="0" dirty="0"/>
              <a:t>de la Información Estadística y Geográfica </a:t>
            </a:r>
            <a:r>
              <a:rPr lang="es-MX" b="1" dirty="0"/>
              <a:t>conforme las necesidades y capacidades </a:t>
            </a:r>
            <a:r>
              <a:rPr lang="es-MX" b="0" dirty="0"/>
              <a:t>de las y los usuarios</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8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noProof="0" dirty="0"/>
              <a:t>A menos de que se indique lo contrario, todas las reuniones se celebran en Ginebra, Suiza.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CE94A7-C4C0-4312-9A43-1209F3AEDD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553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_1">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18CF22F-66B4-B24C-B54F-3457EEB9232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0746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ndo blanco_3">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EA2E7BFC-2229-B147-B2A4-A684558A73D0}"/>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a:latin typeface="Arial" panose="020B0604020202020204" pitchFamily="34" charset="0"/>
              <a:cs typeface="Arial" panose="020B0604020202020204" pitchFamily="34" charset="0"/>
            </a:endParaRPr>
          </a:p>
        </p:txBody>
      </p:sp>
      <p:pic>
        <p:nvPicPr>
          <p:cNvPr id="6" name="Gráfico 5">
            <a:extLst>
              <a:ext uri="{FF2B5EF4-FFF2-40B4-BE49-F238E27FC236}">
                <a16:creationId xmlns:a16="http://schemas.microsoft.com/office/drawing/2014/main" id="{8024CF08-ED64-D843-9A06-7A2C27FDA4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1200" y="6248095"/>
            <a:ext cx="1756229" cy="349250"/>
          </a:xfrm>
          <a:prstGeom prst="rect">
            <a:avLst/>
          </a:prstGeom>
        </p:spPr>
      </p:pic>
    </p:spTree>
    <p:extLst>
      <p:ext uri="{BB962C8B-B14F-4D97-AF65-F5344CB8AC3E}">
        <p14:creationId xmlns:p14="http://schemas.microsoft.com/office/powerpoint/2010/main" val="44998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Fondo_2">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C3B3E65-2B01-6F43-BD90-CF581CD56E24}"/>
              </a:ext>
            </a:extLst>
          </p:cNvPr>
          <p:cNvGrpSpPr/>
          <p:nvPr userDrawn="1"/>
        </p:nvGrpSpPr>
        <p:grpSpPr>
          <a:xfrm>
            <a:off x="0" y="0"/>
            <a:ext cx="12192000" cy="6858000"/>
            <a:chOff x="0" y="0"/>
            <a:chExt cx="12192000" cy="6858000"/>
          </a:xfrm>
        </p:grpSpPr>
        <p:pic>
          <p:nvPicPr>
            <p:cNvPr id="9" name="Imagen 8">
              <a:extLst>
                <a:ext uri="{FF2B5EF4-FFF2-40B4-BE49-F238E27FC236}">
                  <a16:creationId xmlns:a16="http://schemas.microsoft.com/office/drawing/2014/main" id="{7FE530E0-368D-BF49-BFED-ADEEEA2BAAB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Gráfico 5">
              <a:extLst>
                <a:ext uri="{FF2B5EF4-FFF2-40B4-BE49-F238E27FC236}">
                  <a16:creationId xmlns:a16="http://schemas.microsoft.com/office/drawing/2014/main" id="{22B7C685-2DA6-1F43-80E3-E8E04CEF22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78570" y="6146800"/>
              <a:ext cx="1756229" cy="349250"/>
            </a:xfrm>
            <a:prstGeom prst="rect">
              <a:avLst/>
            </a:prstGeom>
          </p:spPr>
        </p:pic>
      </p:grpSp>
      <p:sp>
        <p:nvSpPr>
          <p:cNvPr id="4" name="Marcador de número de diapositiva 4">
            <a:extLst>
              <a:ext uri="{FF2B5EF4-FFF2-40B4-BE49-F238E27FC236}">
                <a16:creationId xmlns:a16="http://schemas.microsoft.com/office/drawing/2014/main" id="{5ACF3B95-16E2-D74E-8FBF-876BA89F830D}"/>
              </a:ext>
            </a:extLst>
          </p:cNvPr>
          <p:cNvSpPr>
            <a:spLocks noGrp="1"/>
          </p:cNvSpPr>
          <p:nvPr>
            <p:ph type="sldNum" sz="quarter" idx="12"/>
          </p:nvPr>
        </p:nvSpPr>
        <p:spPr>
          <a:xfrm>
            <a:off x="9271000" y="171450"/>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dirty="0">
              <a:solidFill>
                <a:schemeClr val="bg1"/>
              </a:solidFill>
            </a:endParaRPr>
          </a:p>
        </p:txBody>
      </p:sp>
    </p:spTree>
    <p:extLst>
      <p:ext uri="{BB962C8B-B14F-4D97-AF65-F5344CB8AC3E}">
        <p14:creationId xmlns:p14="http://schemas.microsoft.com/office/powerpoint/2010/main" val="2926512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ndo azul marino">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8505CD3-0411-1F4C-92D3-97E982F3B894}"/>
              </a:ext>
            </a:extLst>
          </p:cNvPr>
          <p:cNvGrpSpPr/>
          <p:nvPr userDrawn="1"/>
        </p:nvGrpSpPr>
        <p:grpSpPr>
          <a:xfrm>
            <a:off x="0" y="0"/>
            <a:ext cx="12192000" cy="6858000"/>
            <a:chOff x="0" y="0"/>
            <a:chExt cx="12192000" cy="6858000"/>
          </a:xfrm>
        </p:grpSpPr>
        <p:sp>
          <p:nvSpPr>
            <p:cNvPr id="15" name="Rectángulo 14">
              <a:extLst>
                <a:ext uri="{FF2B5EF4-FFF2-40B4-BE49-F238E27FC236}">
                  <a16:creationId xmlns:a16="http://schemas.microsoft.com/office/drawing/2014/main" id="{4945DB76-0E18-1946-A20A-9D6E663488F2}"/>
                </a:ext>
              </a:extLst>
            </p:cNvPr>
            <p:cNvSpPr/>
            <p:nvPr userDrawn="1"/>
          </p:nvSpPr>
          <p:spPr>
            <a:xfrm>
              <a:off x="0" y="0"/>
              <a:ext cx="12192000" cy="6858000"/>
            </a:xfrm>
            <a:prstGeom prst="rect">
              <a:avLst/>
            </a:prstGeom>
            <a:solidFill>
              <a:srgbClr val="03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Gráfico 2">
              <a:extLst>
                <a:ext uri="{FF2B5EF4-FFF2-40B4-BE49-F238E27FC236}">
                  <a16:creationId xmlns:a16="http://schemas.microsoft.com/office/drawing/2014/main" id="{C5EC662C-F895-1C48-BB9C-C0951B1398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2255" y="6148729"/>
              <a:ext cx="1756229" cy="349250"/>
            </a:xfrm>
            <a:prstGeom prst="rect">
              <a:avLst/>
            </a:prstGeom>
          </p:spPr>
        </p:pic>
      </p:grpSp>
      <p:sp>
        <p:nvSpPr>
          <p:cNvPr id="5" name="Marcador de número de diapositiva 4">
            <a:extLst>
              <a:ext uri="{FF2B5EF4-FFF2-40B4-BE49-F238E27FC236}">
                <a16:creationId xmlns:a16="http://schemas.microsoft.com/office/drawing/2014/main" id="{88D56C19-A3FB-BE47-A54C-C0AA0B0D1C60}"/>
              </a:ext>
            </a:extLst>
          </p:cNvPr>
          <p:cNvSpPr>
            <a:spLocks noGrp="1"/>
          </p:cNvSpPr>
          <p:nvPr>
            <p:ph type="sldNum" sz="quarter" idx="12"/>
          </p:nvPr>
        </p:nvSpPr>
        <p:spPr>
          <a:xfrm>
            <a:off x="9271000" y="171450"/>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dirty="0"/>
          </a:p>
        </p:txBody>
      </p:sp>
    </p:spTree>
    <p:extLst>
      <p:ext uri="{BB962C8B-B14F-4D97-AF65-F5344CB8AC3E}">
        <p14:creationId xmlns:p14="http://schemas.microsoft.com/office/powerpoint/2010/main" val="367771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ndo blanco/azul marino">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0B13EDDA-2586-2241-9BE6-3C5F58432F08}"/>
              </a:ext>
            </a:extLst>
          </p:cNvPr>
          <p:cNvSpPr/>
          <p:nvPr userDrawn="1"/>
        </p:nvSpPr>
        <p:spPr>
          <a:xfrm>
            <a:off x="0" y="3643301"/>
            <a:ext cx="12192000" cy="3214699"/>
          </a:xfrm>
          <a:prstGeom prst="rect">
            <a:avLst/>
          </a:prstGeom>
          <a:solidFill>
            <a:srgbClr val="03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áfico 6">
            <a:extLst>
              <a:ext uri="{FF2B5EF4-FFF2-40B4-BE49-F238E27FC236}">
                <a16:creationId xmlns:a16="http://schemas.microsoft.com/office/drawing/2014/main" id="{81AB52C7-89B6-4B46-92AA-4256BF844B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8570" y="6146800"/>
            <a:ext cx="1756229" cy="349250"/>
          </a:xfrm>
          <a:prstGeom prst="rect">
            <a:avLst/>
          </a:prstGeom>
        </p:spPr>
      </p:pic>
      <p:sp>
        <p:nvSpPr>
          <p:cNvPr id="5" name="Marcador de número de diapositiva 4">
            <a:extLst>
              <a:ext uri="{FF2B5EF4-FFF2-40B4-BE49-F238E27FC236}">
                <a16:creationId xmlns:a16="http://schemas.microsoft.com/office/drawing/2014/main" id="{6433EEC5-1ED3-E94C-A3B9-5C214A0ED8AA}"/>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8789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ndo azul con círculo">
    <p:spTree>
      <p:nvGrpSpPr>
        <p:cNvPr id="1" name=""/>
        <p:cNvGrpSpPr/>
        <p:nvPr/>
      </p:nvGrpSpPr>
      <p:grpSpPr>
        <a:xfrm>
          <a:off x="0" y="0"/>
          <a:ext cx="0" cy="0"/>
          <a:chOff x="0" y="0"/>
          <a:chExt cx="0" cy="0"/>
        </a:xfrm>
      </p:grpSpPr>
      <p:sp>
        <p:nvSpPr>
          <p:cNvPr id="4" name="Marcador de número de diapositiva 4">
            <a:extLst>
              <a:ext uri="{FF2B5EF4-FFF2-40B4-BE49-F238E27FC236}">
                <a16:creationId xmlns:a16="http://schemas.microsoft.com/office/drawing/2014/main" id="{A917F76B-BF86-794C-8A31-6046E48EF38D}"/>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a:latin typeface="Arial" panose="020B060402020202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id="{44ECFEBC-660D-434C-8344-C08A2E534FD8}"/>
              </a:ext>
            </a:extLst>
          </p:cNvPr>
          <p:cNvGrpSpPr/>
          <p:nvPr userDrawn="1"/>
        </p:nvGrpSpPr>
        <p:grpSpPr>
          <a:xfrm>
            <a:off x="0" y="0"/>
            <a:ext cx="12192000" cy="6858000"/>
            <a:chOff x="0" y="0"/>
            <a:chExt cx="12192000" cy="6858000"/>
          </a:xfrm>
        </p:grpSpPr>
        <p:sp>
          <p:nvSpPr>
            <p:cNvPr id="15" name="Rectángulo 14">
              <a:extLst>
                <a:ext uri="{FF2B5EF4-FFF2-40B4-BE49-F238E27FC236}">
                  <a16:creationId xmlns:a16="http://schemas.microsoft.com/office/drawing/2014/main" id="{4945DB76-0E18-1946-A20A-9D6E663488F2}"/>
                </a:ext>
              </a:extLst>
            </p:cNvPr>
            <p:cNvSpPr/>
            <p:nvPr userDrawn="1"/>
          </p:nvSpPr>
          <p:spPr>
            <a:xfrm>
              <a:off x="0" y="0"/>
              <a:ext cx="12192000" cy="6858000"/>
            </a:xfrm>
            <a:prstGeom prst="rect">
              <a:avLst/>
            </a:prstGeom>
            <a:solidFill>
              <a:srgbClr val="03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Gráfico 2">
              <a:extLst>
                <a:ext uri="{FF2B5EF4-FFF2-40B4-BE49-F238E27FC236}">
                  <a16:creationId xmlns:a16="http://schemas.microsoft.com/office/drawing/2014/main" id="{C5EC662C-F895-1C48-BB9C-C0951B1398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2255" y="6148729"/>
              <a:ext cx="1756229" cy="349250"/>
            </a:xfrm>
            <a:prstGeom prst="rect">
              <a:avLst/>
            </a:prstGeom>
          </p:spPr>
        </p:pic>
        <p:pic>
          <p:nvPicPr>
            <p:cNvPr id="8" name="Imagen 7">
              <a:extLst>
                <a:ext uri="{FF2B5EF4-FFF2-40B4-BE49-F238E27FC236}">
                  <a16:creationId xmlns:a16="http://schemas.microsoft.com/office/drawing/2014/main" id="{CF532CB6-AD19-714F-9F92-CB577F54659E}"/>
                </a:ext>
              </a:extLst>
            </p:cNvPr>
            <p:cNvPicPr>
              <a:picLocks noChangeAspect="1"/>
            </p:cNvPicPr>
            <p:nvPr userDrawn="1"/>
          </p:nvPicPr>
          <p:blipFill>
            <a:blip r:embed="rId4"/>
            <a:stretch>
              <a:fillRect/>
            </a:stretch>
          </p:blipFill>
          <p:spPr>
            <a:xfrm>
              <a:off x="0" y="0"/>
              <a:ext cx="5597611" cy="6628549"/>
            </a:xfrm>
            <a:prstGeom prst="rect">
              <a:avLst/>
            </a:prstGeom>
          </p:spPr>
        </p:pic>
      </p:grpSp>
    </p:spTree>
    <p:extLst>
      <p:ext uri="{BB962C8B-B14F-4D97-AF65-F5344CB8AC3E}">
        <p14:creationId xmlns:p14="http://schemas.microsoft.com/office/powerpoint/2010/main" val="1116402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erre_1">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4F08C00-469B-BB4F-97A2-9B521A6A2C1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37961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erre_2">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41A786B-7C17-3B42-B0E0-38CFD2F322A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3959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_2">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5ADDD0F-7C72-F649-B9D5-42A6304A442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8611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do_1">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F9F92FA7-BDD0-DB49-9313-CBC8923C3A4A}"/>
              </a:ext>
            </a:extLst>
          </p:cNvPr>
          <p:cNvGrpSpPr/>
          <p:nvPr userDrawn="1"/>
        </p:nvGrpSpPr>
        <p:grpSpPr>
          <a:xfrm>
            <a:off x="0" y="0"/>
            <a:ext cx="12192000" cy="6858000"/>
            <a:chOff x="0" y="0"/>
            <a:chExt cx="12192000" cy="6858000"/>
          </a:xfrm>
        </p:grpSpPr>
        <p:pic>
          <p:nvPicPr>
            <p:cNvPr id="4" name="Imagen 3">
              <a:extLst>
                <a:ext uri="{FF2B5EF4-FFF2-40B4-BE49-F238E27FC236}">
                  <a16:creationId xmlns:a16="http://schemas.microsoft.com/office/drawing/2014/main" id="{3EB46D32-45C8-8848-A5BC-FB71EFCCE1E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Gráfico 4">
              <a:extLst>
                <a:ext uri="{FF2B5EF4-FFF2-40B4-BE49-F238E27FC236}">
                  <a16:creationId xmlns:a16="http://schemas.microsoft.com/office/drawing/2014/main" id="{4D5A119C-0322-114B-A400-DD7697C22F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982255" y="6148729"/>
              <a:ext cx="1756229" cy="349250"/>
            </a:xfrm>
            <a:prstGeom prst="rect">
              <a:avLst/>
            </a:prstGeom>
          </p:spPr>
        </p:pic>
      </p:grpSp>
      <p:sp>
        <p:nvSpPr>
          <p:cNvPr id="6" name="Marcador de número de diapositiva 4">
            <a:extLst>
              <a:ext uri="{FF2B5EF4-FFF2-40B4-BE49-F238E27FC236}">
                <a16:creationId xmlns:a16="http://schemas.microsoft.com/office/drawing/2014/main" id="{18055409-E9C7-0D48-86E6-BBA4C344362A}"/>
              </a:ext>
            </a:extLst>
          </p:cNvPr>
          <p:cNvSpPr>
            <a:spLocks noGrp="1"/>
          </p:cNvSpPr>
          <p:nvPr>
            <p:ph type="sldNum" sz="quarter" idx="12"/>
          </p:nvPr>
        </p:nvSpPr>
        <p:spPr>
          <a:xfrm>
            <a:off x="9271000" y="171450"/>
            <a:ext cx="27432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dirty="0">
              <a:solidFill>
                <a:schemeClr val="bg1"/>
              </a:solidFill>
            </a:endParaRPr>
          </a:p>
        </p:txBody>
      </p:sp>
    </p:spTree>
    <p:extLst>
      <p:ext uri="{BB962C8B-B14F-4D97-AF65-F5344CB8AC3E}">
        <p14:creationId xmlns:p14="http://schemas.microsoft.com/office/powerpoint/2010/main" val="402312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Índice">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C5E905D4-EE1A-C54F-8133-911E6F19C69F}"/>
              </a:ext>
            </a:extLst>
          </p:cNvPr>
          <p:cNvGrpSpPr/>
          <p:nvPr userDrawn="1"/>
        </p:nvGrpSpPr>
        <p:grpSpPr>
          <a:xfrm>
            <a:off x="4109" y="0"/>
            <a:ext cx="12183781" cy="6858000"/>
            <a:chOff x="4109" y="0"/>
            <a:chExt cx="12183781" cy="6858000"/>
          </a:xfrm>
        </p:grpSpPr>
        <p:pic>
          <p:nvPicPr>
            <p:cNvPr id="5" name="Imagen 4">
              <a:extLst>
                <a:ext uri="{FF2B5EF4-FFF2-40B4-BE49-F238E27FC236}">
                  <a16:creationId xmlns:a16="http://schemas.microsoft.com/office/drawing/2014/main" id="{E5C2A6E1-BF1B-D243-8015-0E5FF15450F4}"/>
                </a:ext>
              </a:extLst>
            </p:cNvPr>
            <p:cNvPicPr>
              <a:picLocks noChangeAspect="1"/>
            </p:cNvPicPr>
            <p:nvPr userDrawn="1"/>
          </p:nvPicPr>
          <p:blipFill>
            <a:blip r:embed="rId2"/>
            <a:stretch>
              <a:fillRect/>
            </a:stretch>
          </p:blipFill>
          <p:spPr>
            <a:xfrm>
              <a:off x="4109" y="0"/>
              <a:ext cx="12183781" cy="6858000"/>
            </a:xfrm>
            <a:prstGeom prst="rect">
              <a:avLst/>
            </a:prstGeom>
          </p:spPr>
        </p:pic>
        <p:pic>
          <p:nvPicPr>
            <p:cNvPr id="6" name="Gráfico 5">
              <a:extLst>
                <a:ext uri="{FF2B5EF4-FFF2-40B4-BE49-F238E27FC236}">
                  <a16:creationId xmlns:a16="http://schemas.microsoft.com/office/drawing/2014/main" id="{22B7C685-2DA6-1F43-80E3-E8E04CEF22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30416" y="6102349"/>
              <a:ext cx="1756229" cy="349250"/>
            </a:xfrm>
            <a:prstGeom prst="rect">
              <a:avLst/>
            </a:prstGeom>
          </p:spPr>
        </p:pic>
      </p:grpSp>
      <p:sp>
        <p:nvSpPr>
          <p:cNvPr id="7" name="Rectángulo 6">
            <a:extLst>
              <a:ext uri="{FF2B5EF4-FFF2-40B4-BE49-F238E27FC236}">
                <a16:creationId xmlns:a16="http://schemas.microsoft.com/office/drawing/2014/main" id="{18A80782-CB74-144B-B439-9AD667FDAB58}"/>
              </a:ext>
            </a:extLst>
          </p:cNvPr>
          <p:cNvSpPr/>
          <p:nvPr userDrawn="1"/>
        </p:nvSpPr>
        <p:spPr>
          <a:xfrm>
            <a:off x="1088020" y="1219200"/>
            <a:ext cx="10139423" cy="401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1BA3E2"/>
              </a:solidFill>
            </a:endParaRPr>
          </a:p>
        </p:txBody>
      </p:sp>
    </p:spTree>
    <p:extLst>
      <p:ext uri="{BB962C8B-B14F-4D97-AF65-F5344CB8AC3E}">
        <p14:creationId xmlns:p14="http://schemas.microsoft.com/office/powerpoint/2010/main" val="220053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parador_2">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C77F357-FCDB-0445-AFEA-6DAE9292BBBD}"/>
              </a:ext>
            </a:extLst>
          </p:cNvPr>
          <p:cNvGrpSpPr/>
          <p:nvPr userDrawn="1"/>
        </p:nvGrpSpPr>
        <p:grpSpPr>
          <a:xfrm>
            <a:off x="0" y="0"/>
            <a:ext cx="12192000" cy="6858000"/>
            <a:chOff x="0" y="0"/>
            <a:chExt cx="12192000" cy="6858000"/>
          </a:xfrm>
        </p:grpSpPr>
        <p:pic>
          <p:nvPicPr>
            <p:cNvPr id="3" name="Imagen 2">
              <a:extLst>
                <a:ext uri="{FF2B5EF4-FFF2-40B4-BE49-F238E27FC236}">
                  <a16:creationId xmlns:a16="http://schemas.microsoft.com/office/drawing/2014/main" id="{37BDA145-FEC3-5645-A1F0-903012C5C49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Gráfico 7">
              <a:extLst>
                <a:ext uri="{FF2B5EF4-FFF2-40B4-BE49-F238E27FC236}">
                  <a16:creationId xmlns:a16="http://schemas.microsoft.com/office/drawing/2014/main" id="{CE23679C-DAF6-8543-8473-C9322EF3BE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70" y="5778500"/>
              <a:ext cx="1756229" cy="349250"/>
            </a:xfrm>
            <a:prstGeom prst="rect">
              <a:avLst/>
            </a:prstGeom>
          </p:spPr>
        </p:pic>
      </p:grpSp>
    </p:spTree>
    <p:extLst>
      <p:ext uri="{BB962C8B-B14F-4D97-AF65-F5344CB8AC3E}">
        <p14:creationId xmlns:p14="http://schemas.microsoft.com/office/powerpoint/2010/main" val="28045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parador_3">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74683D17-FBCF-C746-A573-DDE2C97D2B34}"/>
              </a:ext>
            </a:extLst>
          </p:cNvPr>
          <p:cNvGrpSpPr/>
          <p:nvPr userDrawn="1"/>
        </p:nvGrpSpPr>
        <p:grpSpPr>
          <a:xfrm>
            <a:off x="0" y="0"/>
            <a:ext cx="12192000" cy="6858000"/>
            <a:chOff x="0" y="0"/>
            <a:chExt cx="12192000" cy="6858000"/>
          </a:xfrm>
        </p:grpSpPr>
        <p:pic>
          <p:nvPicPr>
            <p:cNvPr id="8" name="Imagen 7">
              <a:extLst>
                <a:ext uri="{FF2B5EF4-FFF2-40B4-BE49-F238E27FC236}">
                  <a16:creationId xmlns:a16="http://schemas.microsoft.com/office/drawing/2014/main" id="{6348611D-6CF2-404F-83D7-4D2587A9D1C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Gráfico 6">
              <a:extLst>
                <a:ext uri="{FF2B5EF4-FFF2-40B4-BE49-F238E27FC236}">
                  <a16:creationId xmlns:a16="http://schemas.microsoft.com/office/drawing/2014/main" id="{5B52042B-8B68-1D40-9F56-B0A58A1535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10270" y="5778500"/>
              <a:ext cx="1756229" cy="349250"/>
            </a:xfrm>
            <a:prstGeom prst="rect">
              <a:avLst/>
            </a:prstGeom>
          </p:spPr>
        </p:pic>
      </p:grpSp>
    </p:spTree>
    <p:extLst>
      <p:ext uri="{BB962C8B-B14F-4D97-AF65-F5344CB8AC3E}">
        <p14:creationId xmlns:p14="http://schemas.microsoft.com/office/powerpoint/2010/main" val="208109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parador_4">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FEDFE3E2-DCF9-7545-8532-78F404B76D6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Gráfico 7">
            <a:extLst>
              <a:ext uri="{FF2B5EF4-FFF2-40B4-BE49-F238E27FC236}">
                <a16:creationId xmlns:a16="http://schemas.microsoft.com/office/drawing/2014/main" id="{FB7774E4-6EE2-DD4B-AE86-3D69DF9BFE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70" y="5778500"/>
            <a:ext cx="1756229" cy="349250"/>
          </a:xfrm>
          <a:prstGeom prst="rect">
            <a:avLst/>
          </a:prstGeom>
        </p:spPr>
      </p:pic>
    </p:spTree>
    <p:extLst>
      <p:ext uri="{BB962C8B-B14F-4D97-AF65-F5344CB8AC3E}">
        <p14:creationId xmlns:p14="http://schemas.microsoft.com/office/powerpoint/2010/main" val="4122555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do blanco_1">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9B7BB6AA-6009-A04F-BB29-CEE94B10B4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78570" y="6146800"/>
            <a:ext cx="1756229" cy="349250"/>
          </a:xfrm>
          <a:prstGeom prst="rect">
            <a:avLst/>
          </a:prstGeom>
        </p:spPr>
      </p:pic>
      <p:sp>
        <p:nvSpPr>
          <p:cNvPr id="4" name="Marcador de número de diapositiva 4">
            <a:extLst>
              <a:ext uri="{FF2B5EF4-FFF2-40B4-BE49-F238E27FC236}">
                <a16:creationId xmlns:a16="http://schemas.microsoft.com/office/drawing/2014/main" id="{0AFDBB41-A0C9-344A-997D-20C0ADE36E38}"/>
              </a:ext>
            </a:extLst>
          </p:cNvPr>
          <p:cNvSpPr>
            <a:spLocks noGrp="1"/>
          </p:cNvSpPr>
          <p:nvPr>
            <p:ph type="sldNum" sz="quarter" idx="12"/>
          </p:nvPr>
        </p:nvSpPr>
        <p:spPr>
          <a:xfrm>
            <a:off x="9271000" y="171450"/>
            <a:ext cx="2743200"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9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ondo blanco_2">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4415C075-139F-FB4D-9B86-4127AA2641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99616" y="252408"/>
            <a:ext cx="1756229" cy="349250"/>
          </a:xfrm>
          <a:prstGeom prst="rect">
            <a:avLst/>
          </a:prstGeom>
        </p:spPr>
      </p:pic>
      <p:sp>
        <p:nvSpPr>
          <p:cNvPr id="3" name="Marcador de número de diapositiva 4">
            <a:extLst>
              <a:ext uri="{FF2B5EF4-FFF2-40B4-BE49-F238E27FC236}">
                <a16:creationId xmlns:a16="http://schemas.microsoft.com/office/drawing/2014/main" id="{4ABDC8B8-E5E3-FA48-B3A0-7B2DE8A29B0D}"/>
              </a:ext>
            </a:extLst>
          </p:cNvPr>
          <p:cNvSpPr>
            <a:spLocks noGrp="1"/>
          </p:cNvSpPr>
          <p:nvPr>
            <p:ph type="sldNum" sz="quarter" idx="12"/>
          </p:nvPr>
        </p:nvSpPr>
        <p:spPr>
          <a:xfrm>
            <a:off x="11354764" y="217750"/>
            <a:ext cx="659435" cy="365125"/>
          </a:xfrm>
        </p:spPr>
        <p:txBody>
          <a:bodyPr/>
          <a:lstStyle>
            <a:lvl1pPr>
              <a:defRPr>
                <a:latin typeface="Arial" panose="020B0604020202020204" pitchFamily="34" charset="0"/>
                <a:cs typeface="Arial" panose="020B0604020202020204" pitchFamily="34" charset="0"/>
              </a:defRPr>
            </a:lvl1pPr>
          </a:lstStyle>
          <a:p>
            <a:fld id="{FA36A776-E82A-DB4C-BEC6-9E86C7D9FDA4}" type="slidenum">
              <a:rPr lang="es-MX" smtClean="0"/>
              <a:pPr/>
              <a:t>‹Nº›</a:t>
            </a:fld>
            <a:endParaRPr 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7198"/>
      </p:ext>
    </p:extLst>
  </p:cSld>
  <p:clrMapOvr>
    <a:masterClrMapping/>
  </p:clrMapOvr>
  <p:transition spd="slow" advClick="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16CB66-A302-EF4A-A3FD-BE4B93CAE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FC26ABCA-6630-9D40-9F05-BE0D093887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569635C-E174-F140-861D-B816561211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91C96-4E23-0247-8238-78CD3C5AF668}" type="datetime1">
              <a:rPr lang="es-MX" smtClean="0"/>
              <a:t>23/04/2024</a:t>
            </a:fld>
            <a:endParaRPr lang="es-MX"/>
          </a:p>
        </p:txBody>
      </p:sp>
      <p:sp>
        <p:nvSpPr>
          <p:cNvPr id="5" name="Marcador de pie de página 4">
            <a:extLst>
              <a:ext uri="{FF2B5EF4-FFF2-40B4-BE49-F238E27FC236}">
                <a16:creationId xmlns:a16="http://schemas.microsoft.com/office/drawing/2014/main" id="{89755997-17D2-5141-9562-5C3A199E2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87F0282-F4C6-974D-AA6A-0DEE84C4F7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6A776-E82A-DB4C-BEC6-9E86C7D9FDA4}" type="slidenum">
              <a:rPr lang="es-MX" smtClean="0"/>
              <a:t>‹Nº›</a:t>
            </a:fld>
            <a:endParaRPr lang="es-MX"/>
          </a:p>
        </p:txBody>
      </p:sp>
    </p:spTree>
    <p:extLst>
      <p:ext uri="{BB962C8B-B14F-4D97-AF65-F5344CB8AC3E}">
        <p14:creationId xmlns:p14="http://schemas.microsoft.com/office/powerpoint/2010/main" val="2556773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B88151-9093-CA49-BB42-A6D47F0BDCEB}"/>
              </a:ext>
            </a:extLst>
          </p:cNvPr>
          <p:cNvSpPr txBox="1">
            <a:spLocks/>
          </p:cNvSpPr>
          <p:nvPr/>
        </p:nvSpPr>
        <p:spPr>
          <a:xfrm>
            <a:off x="9719730" y="5601132"/>
            <a:ext cx="2071292" cy="421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1600" b="1" i="0" u="none" strike="noStrike" kern="1200" cap="none" spc="0" normalizeH="0" baseline="0" noProof="0" dirty="0">
                <a:ln>
                  <a:noFill/>
                </a:ln>
                <a:solidFill>
                  <a:srgbClr val="FFFFFF"/>
                </a:solidFill>
                <a:effectLst/>
                <a:uLnTx/>
                <a:uFillTx/>
                <a:latin typeface="Garamond" panose="02020404030301010803" pitchFamily="18" charset="0"/>
                <a:ea typeface="맑은 고딕" panose="020B0503020000020004" pitchFamily="34" charset="-127"/>
                <a:cs typeface="Arial" panose="020B0604020202020204" pitchFamily="34" charset="0"/>
              </a:rPr>
              <a:t>Mayo 2024</a:t>
            </a:r>
          </a:p>
        </p:txBody>
      </p:sp>
      <p:sp>
        <p:nvSpPr>
          <p:cNvPr id="4" name="Text Placeholder 1">
            <a:extLst>
              <a:ext uri="{FF2B5EF4-FFF2-40B4-BE49-F238E27FC236}">
                <a16:creationId xmlns:a16="http://schemas.microsoft.com/office/drawing/2014/main" id="{E658F059-D5A9-9947-B919-5AE35F76FE0D}"/>
              </a:ext>
            </a:extLst>
          </p:cNvPr>
          <p:cNvSpPr txBox="1">
            <a:spLocks/>
          </p:cNvSpPr>
          <p:nvPr/>
        </p:nvSpPr>
        <p:spPr>
          <a:xfrm>
            <a:off x="1293138" y="2505295"/>
            <a:ext cx="8498562" cy="20787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400" b="1" i="0" u="none" strike="noStrike" kern="1200" cap="none" spc="0" normalizeH="0" baseline="0" noProof="0" dirty="0">
                <a:ln>
                  <a:noFill/>
                </a:ln>
                <a:solidFill>
                  <a:srgbClr val="FFFFFF"/>
                </a:solidFill>
                <a:effectLst/>
                <a:uLnTx/>
                <a:uFillTx/>
                <a:latin typeface="Garamond" panose="02020404030301010803" pitchFamily="18" charset="0"/>
                <a:ea typeface="맑은 고딕" panose="020B0503020000020004" pitchFamily="34" charset="-127"/>
                <a:cs typeface="Arial" panose="020B0604020202020204" pitchFamily="34" charset="0"/>
              </a:rPr>
              <a:t>Grupo de Alto Nivel para la Modernización de las Estadísticas Oficiales de UNECE (HLG-MOS)</a:t>
            </a:r>
          </a:p>
        </p:txBody>
      </p:sp>
      <p:sp>
        <p:nvSpPr>
          <p:cNvPr id="5" name="Text Placeholder 1">
            <a:extLst>
              <a:ext uri="{FF2B5EF4-FFF2-40B4-BE49-F238E27FC236}">
                <a16:creationId xmlns:a16="http://schemas.microsoft.com/office/drawing/2014/main" id="{D9DD1BCE-83B2-6740-8E94-EB1A052A1655}"/>
              </a:ext>
            </a:extLst>
          </p:cNvPr>
          <p:cNvSpPr txBox="1">
            <a:spLocks/>
          </p:cNvSpPr>
          <p:nvPr/>
        </p:nvSpPr>
        <p:spPr>
          <a:xfrm>
            <a:off x="1293139" y="5499202"/>
            <a:ext cx="3875210" cy="4212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2400" b="1" i="0" u="none" strike="noStrike" kern="1200" cap="none" spc="0" normalizeH="0" baseline="0" noProof="0" dirty="0">
                <a:ln>
                  <a:noFill/>
                </a:ln>
                <a:solidFill>
                  <a:srgbClr val="FFFFFF"/>
                </a:solidFill>
                <a:effectLst/>
                <a:uLnTx/>
                <a:uFillTx/>
                <a:latin typeface="Garamond" panose="02020404030301010803" pitchFamily="18" charset="0"/>
                <a:ea typeface="맑은 고딕" panose="020B0503020000020004" pitchFamily="34" charset="-127"/>
                <a:cs typeface="Arial" panose="020B0604020202020204" pitchFamily="34" charset="0"/>
              </a:rPr>
              <a:t>Programa de trabajo 2024</a:t>
            </a:r>
          </a:p>
        </p:txBody>
      </p:sp>
      <p:cxnSp>
        <p:nvCxnSpPr>
          <p:cNvPr id="7" name="Conector recto 6">
            <a:extLst>
              <a:ext uri="{FF2B5EF4-FFF2-40B4-BE49-F238E27FC236}">
                <a16:creationId xmlns:a16="http://schemas.microsoft.com/office/drawing/2014/main" id="{A7C53AB6-D8CC-B140-AD7E-E683F5F1E2EB}"/>
              </a:ext>
            </a:extLst>
          </p:cNvPr>
          <p:cNvCxnSpPr/>
          <p:nvPr/>
        </p:nvCxnSpPr>
        <p:spPr>
          <a:xfrm>
            <a:off x="10257937" y="5499202"/>
            <a:ext cx="105048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229A0858-4476-3E43-BA65-4B335DE93DD4}"/>
              </a:ext>
            </a:extLst>
          </p:cNvPr>
          <p:cNvCxnSpPr/>
          <p:nvPr/>
        </p:nvCxnSpPr>
        <p:spPr>
          <a:xfrm>
            <a:off x="10257937" y="5994502"/>
            <a:ext cx="105048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358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2393C-C357-EC2E-6BD4-751448D86161}"/>
            </a:ext>
          </a:extLst>
        </p:cNvPr>
        <p:cNvGrpSpPr/>
        <p:nvPr/>
      </p:nvGrpSpPr>
      <p:grpSpPr>
        <a:xfrm>
          <a:off x="0" y="0"/>
          <a:ext cx="0" cy="0"/>
          <a:chOff x="0" y="0"/>
          <a:chExt cx="0" cy="0"/>
        </a:xfrm>
      </p:grpSpPr>
      <p:pic>
        <p:nvPicPr>
          <p:cNvPr id="8" name="Imagen 7" descr="Texto, Carta&#10;&#10;Descripción generada automáticamente">
            <a:extLst>
              <a:ext uri="{FF2B5EF4-FFF2-40B4-BE49-F238E27FC236}">
                <a16:creationId xmlns:a16="http://schemas.microsoft.com/office/drawing/2014/main" id="{D1202889-8F06-7ECA-BE95-427E6100F1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287"/>
          <a:stretch/>
        </p:blipFill>
        <p:spPr>
          <a:xfrm>
            <a:off x="280891" y="547754"/>
            <a:ext cx="2238523" cy="601703"/>
          </a:xfrm>
          <a:prstGeom prst="rect">
            <a:avLst/>
          </a:prstGeom>
        </p:spPr>
      </p:pic>
      <p:sp>
        <p:nvSpPr>
          <p:cNvPr id="3" name="CuadroTexto 2">
            <a:extLst>
              <a:ext uri="{FF2B5EF4-FFF2-40B4-BE49-F238E27FC236}">
                <a16:creationId xmlns:a16="http://schemas.microsoft.com/office/drawing/2014/main" id="{4190C018-FBEB-9636-5DB7-F90466DC65C2}"/>
              </a:ext>
            </a:extLst>
          </p:cNvPr>
          <p:cNvSpPr txBox="1"/>
          <p:nvPr/>
        </p:nvSpPr>
        <p:spPr>
          <a:xfrm>
            <a:off x="931146" y="1415445"/>
            <a:ext cx="10329707" cy="4564519"/>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Pct val="100000"/>
              <a:buFont typeface="Arial" panose="020B0604020202020204" pitchFamily="34" charset="0"/>
              <a:buChar char="•"/>
              <a:tabLst/>
              <a:defRPr/>
            </a:pPr>
            <a:r>
              <a:rPr kumimoji="0" lang="es-MX" altLang="ko-KR" sz="2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Plataforma para </a:t>
            </a:r>
            <a:r>
              <a:rPr kumimoji="0" lang="es-MX" altLang="ko-KR" sz="24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desarrollar</a:t>
            </a:r>
            <a:r>
              <a:rPr kumimoji="0" lang="es-MX" altLang="ko-KR" sz="2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 </a:t>
            </a:r>
            <a:r>
              <a:rPr kumimoji="0" lang="es-MX" altLang="ko-KR" sz="24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estrategias</a:t>
            </a:r>
            <a:r>
              <a:rPr kumimoji="0" lang="es-MX" altLang="ko-KR" sz="2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 y </a:t>
            </a:r>
            <a:r>
              <a:rPr kumimoji="0" lang="es-MX" altLang="ko-KR" sz="24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modernizar soluciones</a:t>
            </a:r>
            <a:r>
              <a:rPr kumimoji="0" lang="es-MX" altLang="ko-KR" sz="2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 de forma flexible y ágil.</a:t>
            </a:r>
          </a:p>
          <a:p>
            <a:pPr marL="342900" marR="0" lvl="0" indent="-342900" algn="just" defTabSz="914400" rtl="0" eaLnBrk="1" fontAlgn="auto" latinLnBrk="0" hangingPunct="1">
              <a:lnSpc>
                <a:spcPct val="150000"/>
              </a:lnSpc>
              <a:spcBef>
                <a:spcPts val="0"/>
              </a:spcBef>
              <a:spcAft>
                <a:spcPts val="0"/>
              </a:spcAft>
              <a:buClrTx/>
              <a:buSzPct val="100000"/>
              <a:buFont typeface="Arial" panose="020B0604020202020204" pitchFamily="34" charset="0"/>
              <a:buChar char="•"/>
              <a:tabLst/>
              <a:defRPr/>
            </a:pPr>
            <a:endParaRPr kumimoji="0" lang="es-MX" altLang="ko-KR" sz="12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endParaRPr>
          </a:p>
          <a:p>
            <a:pPr marL="342900" marR="0" lvl="0" indent="-342900" algn="just" defTabSz="914400" rtl="0" eaLnBrk="1" fontAlgn="auto" latinLnBrk="0" hangingPunct="1">
              <a:lnSpc>
                <a:spcPct val="150000"/>
              </a:lnSpc>
              <a:spcBef>
                <a:spcPts val="0"/>
              </a:spcBef>
              <a:spcAft>
                <a:spcPts val="0"/>
              </a:spcAft>
              <a:buClrTx/>
              <a:buSzPct val="100000"/>
              <a:buFont typeface="Arial" panose="020B0604020202020204" pitchFamily="34" charset="0"/>
              <a:buChar char="•"/>
              <a:tabLst/>
              <a:defRPr/>
            </a:pPr>
            <a:endParaRPr kumimoji="0" lang="es-MX" altLang="ko-KR" sz="12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endParaRPr>
          </a:p>
          <a:p>
            <a:pPr marL="342900" marR="0" lvl="0" indent="-342900" algn="just" defTabSz="914400" rtl="0" eaLnBrk="1" fontAlgn="auto" latinLnBrk="0" hangingPunct="1">
              <a:lnSpc>
                <a:spcPct val="150000"/>
              </a:lnSpc>
              <a:spcBef>
                <a:spcPts val="0"/>
              </a:spcBef>
              <a:spcAft>
                <a:spcPts val="0"/>
              </a:spcAft>
              <a:buClrTx/>
              <a:buSzPct val="100000"/>
              <a:buFont typeface="Arial" panose="020B0604020202020204" pitchFamily="34" charset="0"/>
              <a:buChar char="•"/>
              <a:tabLst/>
              <a:defRPr/>
            </a:pPr>
            <a:r>
              <a:rPr kumimoji="0" lang="es-MX" altLang="ko-KR" sz="24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Misión</a:t>
            </a:r>
            <a:r>
              <a:rPr kumimoji="0" lang="es-MX" altLang="ko-KR" sz="2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a:t>
            </a:r>
            <a:r>
              <a:rPr kumimoji="0" lang="es-MX" altLang="ko-KR" sz="24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 </a:t>
            </a:r>
            <a:r>
              <a:rPr kumimoji="0" lang="es-MX" altLang="ko-KR" sz="2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colaborar para identificar </a:t>
            </a:r>
            <a:r>
              <a:rPr kumimoji="0" lang="es-MX" altLang="ko-KR" sz="24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tendencias, amenazas y oportunidades </a:t>
            </a:r>
            <a:r>
              <a:rPr kumimoji="0" lang="es-MX" altLang="ko-KR" sz="2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en la modernización de las organizaciones estadísticas.</a:t>
            </a:r>
          </a:p>
          <a:p>
            <a:pPr marL="342900" marR="0" lvl="0" indent="-342900" algn="just" defTabSz="914400" rtl="0" eaLnBrk="1" fontAlgn="auto" latinLnBrk="0" hangingPunct="1">
              <a:lnSpc>
                <a:spcPct val="150000"/>
              </a:lnSpc>
              <a:spcBef>
                <a:spcPts val="0"/>
              </a:spcBef>
              <a:spcAft>
                <a:spcPts val="0"/>
              </a:spcAft>
              <a:buClrTx/>
              <a:buSzPct val="100000"/>
              <a:buFont typeface="Arial" panose="020B0604020202020204" pitchFamily="34" charset="0"/>
              <a:buChar char="•"/>
              <a:tabLst/>
              <a:defRPr/>
            </a:pPr>
            <a:endParaRPr kumimoji="0" lang="es-MX" altLang="ko-KR" sz="1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endParaRPr>
          </a:p>
          <a:p>
            <a:pPr marL="342900" marR="0" lvl="0" indent="-342900" algn="just" defTabSz="914400" rtl="0" eaLnBrk="1" fontAlgn="auto" latinLnBrk="0" hangingPunct="1">
              <a:lnSpc>
                <a:spcPct val="150000"/>
              </a:lnSpc>
              <a:spcBef>
                <a:spcPts val="0"/>
              </a:spcBef>
              <a:spcAft>
                <a:spcPts val="0"/>
              </a:spcAft>
              <a:buClrTx/>
              <a:buSzPct val="100000"/>
              <a:buFont typeface="Arial" panose="020B0604020202020204" pitchFamily="34" charset="0"/>
              <a:buChar char="•"/>
              <a:tabLst/>
              <a:defRPr/>
            </a:pPr>
            <a:endParaRPr kumimoji="0" lang="es-MX" altLang="ko-KR" sz="1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endParaRPr>
          </a:p>
          <a:p>
            <a:pPr marL="342900" marR="0" lvl="0" indent="-342900" algn="just" defTabSz="914400" rtl="0" eaLnBrk="1" fontAlgn="auto" latinLnBrk="0" hangingPunct="1">
              <a:lnSpc>
                <a:spcPct val="150000"/>
              </a:lnSpc>
              <a:spcBef>
                <a:spcPts val="0"/>
              </a:spcBef>
              <a:spcAft>
                <a:spcPts val="0"/>
              </a:spcAft>
              <a:buClrTx/>
              <a:buSzPct val="100000"/>
              <a:buFont typeface="Arial" panose="020B0604020202020204" pitchFamily="34" charset="0"/>
              <a:buChar char="•"/>
              <a:tabLst/>
              <a:defRPr/>
            </a:pPr>
            <a:r>
              <a:rPr kumimoji="0" lang="es-MX" altLang="ko-KR" sz="2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Su </a:t>
            </a:r>
            <a:r>
              <a:rPr kumimoji="0" lang="es-MX" altLang="ko-KR" sz="24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visión</a:t>
            </a:r>
            <a:r>
              <a:rPr kumimoji="0" lang="es-MX" altLang="ko-KR" sz="2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 </a:t>
            </a:r>
            <a:r>
              <a:rPr kumimoji="0" lang="es-MX" altLang="ko-KR" sz="24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estratégica</a:t>
            </a:r>
            <a:r>
              <a:rPr kumimoji="0" lang="es-MX" altLang="ko-KR" sz="2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 se actualiza periódicamente para </a:t>
            </a:r>
            <a:r>
              <a:rPr kumimoji="0" lang="es-MX" altLang="ko-KR" sz="24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adaptarse</a:t>
            </a:r>
            <a:r>
              <a:rPr kumimoji="0" lang="es-MX" altLang="ko-KR" sz="2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 al entorno dinámico y </a:t>
            </a:r>
            <a:r>
              <a:rPr kumimoji="0" lang="es-MX" altLang="ko-KR" sz="24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ajustar</a:t>
            </a:r>
            <a:r>
              <a:rPr kumimoji="0" lang="es-MX" altLang="ko-KR" sz="2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 sus </a:t>
            </a:r>
            <a:r>
              <a:rPr kumimoji="0" lang="es-MX" altLang="ko-KR" sz="24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prioridades</a:t>
            </a:r>
            <a:r>
              <a:rPr kumimoji="0" lang="es-MX" altLang="ko-KR" sz="2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 para reflejar las necesidades emergentes.</a:t>
            </a:r>
          </a:p>
        </p:txBody>
      </p:sp>
      <p:pic>
        <p:nvPicPr>
          <p:cNvPr id="5" name="Picture 4">
            <a:extLst>
              <a:ext uri="{FF2B5EF4-FFF2-40B4-BE49-F238E27FC236}">
                <a16:creationId xmlns:a16="http://schemas.microsoft.com/office/drawing/2014/main" id="{93B9A40F-4A22-43A9-4D41-2A5D98CB2194}"/>
              </a:ext>
            </a:extLst>
          </p:cNvPr>
          <p:cNvPicPr>
            <a:picLocks noChangeAspect="1"/>
          </p:cNvPicPr>
          <p:nvPr/>
        </p:nvPicPr>
        <p:blipFill>
          <a:blip r:embed="rId4">
            <a:alphaModFix amt="35000"/>
          </a:blip>
          <a:stretch>
            <a:fillRect/>
          </a:stretch>
        </p:blipFill>
        <p:spPr>
          <a:xfrm>
            <a:off x="9563489" y="33985"/>
            <a:ext cx="2628511" cy="814621"/>
          </a:xfrm>
          <a:prstGeom prst="rect">
            <a:avLst/>
          </a:prstGeom>
        </p:spPr>
      </p:pic>
      <p:sp>
        <p:nvSpPr>
          <p:cNvPr id="6" name="Text Placeholder 1">
            <a:extLst>
              <a:ext uri="{FF2B5EF4-FFF2-40B4-BE49-F238E27FC236}">
                <a16:creationId xmlns:a16="http://schemas.microsoft.com/office/drawing/2014/main" id="{E4C467FE-B909-0881-07BA-6901B1A81AC4}"/>
              </a:ext>
            </a:extLst>
          </p:cNvPr>
          <p:cNvSpPr txBox="1">
            <a:spLocks/>
          </p:cNvSpPr>
          <p:nvPr/>
        </p:nvSpPr>
        <p:spPr>
          <a:xfrm>
            <a:off x="280891" y="169592"/>
            <a:ext cx="11182349" cy="46376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2800" b="1" i="0" u="none" strike="noStrike" kern="1200" cap="none" spc="0" normalizeH="0" baseline="0" noProof="0" dirty="0">
                <a:ln>
                  <a:noFill/>
                </a:ln>
                <a:solidFill>
                  <a:srgbClr val="033057"/>
                </a:solidFill>
                <a:effectLst/>
                <a:uLnTx/>
                <a:uFillTx/>
                <a:latin typeface="Garamond" panose="02020404030301010803" pitchFamily="18" charset="0"/>
                <a:ea typeface="맑은 고딕"/>
                <a:cs typeface="Arial"/>
              </a:rPr>
              <a:t>HLG-MOS</a:t>
            </a:r>
            <a:endParaRPr kumimoji="0" lang="es-ES" sz="2800" b="0" i="0" u="none" strike="noStrike" kern="1200" cap="none" spc="0" normalizeH="0" baseline="0" noProof="0" dirty="0">
              <a:ln>
                <a:noFill/>
              </a:ln>
              <a:solidFill>
                <a:srgbClr val="000000"/>
              </a:solidFill>
              <a:effectLst/>
              <a:uLnTx/>
              <a:uFillTx/>
              <a:latin typeface="Garamond" panose="02020404030301010803" pitchFamily="18" charset="0"/>
              <a:ea typeface="맑은 고딕"/>
              <a:cs typeface="Arial"/>
            </a:endParaRPr>
          </a:p>
        </p:txBody>
      </p:sp>
    </p:spTree>
    <p:extLst>
      <p:ext uri="{BB962C8B-B14F-4D97-AF65-F5344CB8AC3E}">
        <p14:creationId xmlns:p14="http://schemas.microsoft.com/office/powerpoint/2010/main" val="19836855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2393C-C357-EC2E-6BD4-751448D86161}"/>
            </a:ext>
          </a:extLst>
        </p:cNvPr>
        <p:cNvGrpSpPr/>
        <p:nvPr/>
      </p:nvGrpSpPr>
      <p:grpSpPr>
        <a:xfrm>
          <a:off x="0" y="0"/>
          <a:ext cx="0" cy="0"/>
          <a:chOff x="0" y="0"/>
          <a:chExt cx="0" cy="0"/>
        </a:xfrm>
      </p:grpSpPr>
      <p:sp>
        <p:nvSpPr>
          <p:cNvPr id="35" name="Text Placeholder 1">
            <a:extLst>
              <a:ext uri="{FF2B5EF4-FFF2-40B4-BE49-F238E27FC236}">
                <a16:creationId xmlns:a16="http://schemas.microsoft.com/office/drawing/2014/main" id="{B06F13C9-49AA-D8BD-D6EA-6FC35006BDCB}"/>
              </a:ext>
            </a:extLst>
          </p:cNvPr>
          <p:cNvSpPr txBox="1">
            <a:spLocks/>
          </p:cNvSpPr>
          <p:nvPr/>
        </p:nvSpPr>
        <p:spPr>
          <a:xfrm>
            <a:off x="280891" y="169592"/>
            <a:ext cx="11182349" cy="46376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2800" b="1" i="0" u="none" strike="noStrike" kern="1200" cap="none" spc="0" normalizeH="0" baseline="0" noProof="0" dirty="0">
                <a:ln>
                  <a:noFill/>
                </a:ln>
                <a:solidFill>
                  <a:srgbClr val="033057"/>
                </a:solidFill>
                <a:effectLst/>
                <a:uLnTx/>
                <a:uFillTx/>
                <a:latin typeface="Garamond" panose="02020404030301010803" pitchFamily="18" charset="0"/>
                <a:ea typeface="맑은 고딕"/>
                <a:cs typeface="Arial"/>
              </a:rPr>
              <a:t>HLG-MOS</a:t>
            </a:r>
            <a:endParaRPr kumimoji="0" lang="es-ES" sz="2800" b="0" i="0" u="none" strike="noStrike" kern="1200" cap="none" spc="0" normalizeH="0" baseline="0" noProof="0" dirty="0">
              <a:ln>
                <a:noFill/>
              </a:ln>
              <a:solidFill>
                <a:srgbClr val="000000"/>
              </a:solidFill>
              <a:effectLst/>
              <a:uLnTx/>
              <a:uFillTx/>
              <a:latin typeface="Garamond" panose="02020404030301010803" pitchFamily="18" charset="0"/>
              <a:ea typeface="맑은 고딕"/>
              <a:cs typeface="Arial"/>
            </a:endParaRPr>
          </a:p>
        </p:txBody>
      </p:sp>
      <p:sp>
        <p:nvSpPr>
          <p:cNvPr id="2" name="Rectangle: Rounded Corners 1">
            <a:extLst>
              <a:ext uri="{FF2B5EF4-FFF2-40B4-BE49-F238E27FC236}">
                <a16:creationId xmlns:a16="http://schemas.microsoft.com/office/drawing/2014/main" id="{5E36C8DA-B8D3-B2FC-3C86-73FB0F4F5879}"/>
              </a:ext>
            </a:extLst>
          </p:cNvPr>
          <p:cNvSpPr/>
          <p:nvPr/>
        </p:nvSpPr>
        <p:spPr>
          <a:xfrm>
            <a:off x="4944609" y="784132"/>
            <a:ext cx="2133602" cy="842978"/>
          </a:xfrm>
          <a:prstGeom prst="roundRect">
            <a:avLst/>
          </a:prstGeom>
          <a:solidFill>
            <a:srgbClr val="002060"/>
          </a:solidFill>
          <a:ln>
            <a:solidFill>
              <a:srgbClr val="00206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MX" b="1" dirty="0">
                <a:solidFill>
                  <a:schemeClr val="bg1"/>
                </a:solidFill>
                <a:latin typeface="Garamond" panose="02020404030301010803" pitchFamily="18" charset="0"/>
              </a:rPr>
              <a:t>HLG-MOS </a:t>
            </a:r>
          </a:p>
          <a:p>
            <a:pPr algn="ctr"/>
            <a:r>
              <a:rPr lang="es-MX" sz="1400" dirty="0">
                <a:solidFill>
                  <a:schemeClr val="bg1"/>
                </a:solidFill>
                <a:latin typeface="Garamond" panose="02020404030301010803" pitchFamily="18" charset="0"/>
              </a:rPr>
              <a:t>13 titulares ONE</a:t>
            </a:r>
          </a:p>
          <a:p>
            <a:pPr algn="ctr"/>
            <a:r>
              <a:rPr lang="es-MX" sz="1600" dirty="0">
                <a:solidFill>
                  <a:schemeClr val="bg1"/>
                </a:solidFill>
                <a:latin typeface="Garamond" panose="02020404030301010803" pitchFamily="18" charset="0"/>
              </a:rPr>
              <a:t>(Graciela Márquez)</a:t>
            </a:r>
          </a:p>
        </p:txBody>
      </p:sp>
      <p:sp>
        <p:nvSpPr>
          <p:cNvPr id="5" name="Rectangle: Rounded Corners 4">
            <a:extLst>
              <a:ext uri="{FF2B5EF4-FFF2-40B4-BE49-F238E27FC236}">
                <a16:creationId xmlns:a16="http://schemas.microsoft.com/office/drawing/2014/main" id="{8898E6BF-7805-52CE-83BE-D76B4BBA3575}"/>
              </a:ext>
            </a:extLst>
          </p:cNvPr>
          <p:cNvSpPr/>
          <p:nvPr/>
        </p:nvSpPr>
        <p:spPr>
          <a:xfrm>
            <a:off x="5285855" y="1818711"/>
            <a:ext cx="1456454" cy="750318"/>
          </a:xfrm>
          <a:prstGeom prst="roundRect">
            <a:avLst/>
          </a:prstGeom>
          <a:solidFill>
            <a:srgbClr val="0070C0"/>
          </a:solidFill>
          <a:ln>
            <a:solidFill>
              <a:srgbClr val="0070C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600" b="1" dirty="0">
                <a:solidFill>
                  <a:schemeClr val="bg1"/>
                </a:solidFill>
                <a:latin typeface="Garamond" panose="02020404030301010803" pitchFamily="18" charset="0"/>
              </a:rPr>
              <a:t>Executive Board</a:t>
            </a:r>
          </a:p>
          <a:p>
            <a:pPr algn="ctr"/>
            <a:r>
              <a:rPr lang="es-MX" sz="1400" dirty="0">
                <a:solidFill>
                  <a:schemeClr val="bg1"/>
                </a:solidFill>
                <a:latin typeface="Garamond" panose="02020404030301010803" pitchFamily="18" charset="0"/>
              </a:rPr>
              <a:t>(Isabel Islas)</a:t>
            </a:r>
          </a:p>
        </p:txBody>
      </p:sp>
      <p:sp>
        <p:nvSpPr>
          <p:cNvPr id="7" name="Rectangle: Rounded Corners 6">
            <a:extLst>
              <a:ext uri="{FF2B5EF4-FFF2-40B4-BE49-F238E27FC236}">
                <a16:creationId xmlns:a16="http://schemas.microsoft.com/office/drawing/2014/main" id="{F6418F58-3D25-0261-DD66-299B64E7E079}"/>
              </a:ext>
            </a:extLst>
          </p:cNvPr>
          <p:cNvSpPr/>
          <p:nvPr/>
        </p:nvSpPr>
        <p:spPr>
          <a:xfrm>
            <a:off x="716646" y="2825783"/>
            <a:ext cx="1940768" cy="1358127"/>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latin typeface="Garamond" panose="02020404030301010803" pitchFamily="18" charset="0"/>
            </a:endParaRPr>
          </a:p>
        </p:txBody>
      </p:sp>
      <p:sp>
        <p:nvSpPr>
          <p:cNvPr id="8" name="Rectangle: Rounded Corners 7">
            <a:extLst>
              <a:ext uri="{FF2B5EF4-FFF2-40B4-BE49-F238E27FC236}">
                <a16:creationId xmlns:a16="http://schemas.microsoft.com/office/drawing/2014/main" id="{DF10A5E2-8A37-5BFD-5B62-6D90CC573A79}"/>
              </a:ext>
            </a:extLst>
          </p:cNvPr>
          <p:cNvSpPr/>
          <p:nvPr/>
        </p:nvSpPr>
        <p:spPr>
          <a:xfrm>
            <a:off x="2712424" y="2825783"/>
            <a:ext cx="1940768" cy="1358127"/>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latin typeface="Garamond" panose="02020404030301010803" pitchFamily="18" charset="0"/>
            </a:endParaRPr>
          </a:p>
        </p:txBody>
      </p:sp>
      <p:sp>
        <p:nvSpPr>
          <p:cNvPr id="9" name="Rectangle: Rounded Corners 8">
            <a:extLst>
              <a:ext uri="{FF2B5EF4-FFF2-40B4-BE49-F238E27FC236}">
                <a16:creationId xmlns:a16="http://schemas.microsoft.com/office/drawing/2014/main" id="{CF2C1459-A102-05FD-6152-6A6341F2DC53}"/>
              </a:ext>
            </a:extLst>
          </p:cNvPr>
          <p:cNvSpPr/>
          <p:nvPr/>
        </p:nvSpPr>
        <p:spPr>
          <a:xfrm>
            <a:off x="694394" y="4251410"/>
            <a:ext cx="1940768" cy="1358127"/>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latin typeface="Garamond" panose="02020404030301010803" pitchFamily="18" charset="0"/>
            </a:endParaRPr>
          </a:p>
        </p:txBody>
      </p:sp>
      <p:sp>
        <p:nvSpPr>
          <p:cNvPr id="10" name="Rectangle: Rounded Corners 9">
            <a:extLst>
              <a:ext uri="{FF2B5EF4-FFF2-40B4-BE49-F238E27FC236}">
                <a16:creationId xmlns:a16="http://schemas.microsoft.com/office/drawing/2014/main" id="{3D88BB9A-7FC0-6A55-60E4-C3A6A2F77258}"/>
              </a:ext>
            </a:extLst>
          </p:cNvPr>
          <p:cNvSpPr/>
          <p:nvPr/>
        </p:nvSpPr>
        <p:spPr>
          <a:xfrm>
            <a:off x="2690172" y="4251410"/>
            <a:ext cx="1940768" cy="1358127"/>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MX">
              <a:latin typeface="Garamond" panose="02020404030301010803" pitchFamily="18" charset="0"/>
            </a:endParaRPr>
          </a:p>
        </p:txBody>
      </p:sp>
      <p:sp>
        <p:nvSpPr>
          <p:cNvPr id="12" name="TextBox 11">
            <a:extLst>
              <a:ext uri="{FF2B5EF4-FFF2-40B4-BE49-F238E27FC236}">
                <a16:creationId xmlns:a16="http://schemas.microsoft.com/office/drawing/2014/main" id="{570A9D18-FB40-0650-D456-4BBF266665AE}"/>
              </a:ext>
            </a:extLst>
          </p:cNvPr>
          <p:cNvSpPr txBox="1"/>
          <p:nvPr/>
        </p:nvSpPr>
        <p:spPr>
          <a:xfrm>
            <a:off x="777803" y="2904681"/>
            <a:ext cx="1953282" cy="1200329"/>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dirty="0" err="1">
                <a:ln>
                  <a:noFill/>
                </a:ln>
                <a:solidFill>
                  <a:srgbClr val="002060"/>
                </a:solidFill>
                <a:effectLst/>
                <a:uLnTx/>
                <a:uFillTx/>
                <a:latin typeface="Garamond" panose="02020404030301010803" pitchFamily="18" charset="0"/>
                <a:cs typeface="Arial" panose="020B0604020202020204" pitchFamily="34" charset="0"/>
              </a:rPr>
              <a:t>Applying</a:t>
            </a:r>
            <a:r>
              <a:rPr kumimoji="0" lang="es-MX" sz="16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rPr>
              <a:t> data </a:t>
            </a:r>
            <a:r>
              <a:rPr kumimoji="0" lang="es-MX" sz="1600" b="1" i="0" u="none" strike="noStrike" kern="1200" cap="none" spc="0" normalizeH="0" baseline="0" noProof="0" dirty="0" err="1">
                <a:ln>
                  <a:noFill/>
                </a:ln>
                <a:solidFill>
                  <a:srgbClr val="002060"/>
                </a:solidFill>
                <a:effectLst/>
                <a:uLnTx/>
                <a:uFillTx/>
                <a:latin typeface="Garamond" panose="02020404030301010803" pitchFamily="18" charset="0"/>
                <a:cs typeface="Arial" panose="020B0604020202020204" pitchFamily="34" charset="0"/>
              </a:rPr>
              <a:t>science</a:t>
            </a:r>
            <a:r>
              <a:rPr kumimoji="0" lang="es-MX" sz="16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rPr>
              <a:t> and </a:t>
            </a:r>
            <a:r>
              <a:rPr kumimoji="0" lang="es-MX" sz="1600" b="1" i="0" u="none" strike="noStrike" kern="1200" cap="none" spc="0" normalizeH="0" baseline="0" noProof="0" dirty="0" err="1">
                <a:ln>
                  <a:noFill/>
                </a:ln>
                <a:solidFill>
                  <a:srgbClr val="002060"/>
                </a:solidFill>
                <a:effectLst/>
                <a:uLnTx/>
                <a:uFillTx/>
                <a:latin typeface="Garamond" panose="02020404030301010803" pitchFamily="18" charset="0"/>
                <a:cs typeface="Arial" panose="020B0604020202020204" pitchFamily="34" charset="0"/>
              </a:rPr>
              <a:t>modern</a:t>
            </a:r>
            <a:r>
              <a:rPr kumimoji="0" lang="es-MX" sz="16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rPr>
              <a:t> </a:t>
            </a:r>
            <a:r>
              <a:rPr kumimoji="0" lang="es-MX" sz="1600" b="1" i="0" u="none" strike="noStrike" kern="1200" cap="none" spc="0" normalizeH="0" baseline="0" noProof="0" dirty="0" err="1">
                <a:ln>
                  <a:noFill/>
                </a:ln>
                <a:solidFill>
                  <a:srgbClr val="002060"/>
                </a:solidFill>
                <a:effectLst/>
                <a:uLnTx/>
                <a:uFillTx/>
                <a:latin typeface="Garamond" panose="02020404030301010803" pitchFamily="18" charset="0"/>
                <a:cs typeface="Arial" panose="020B0604020202020204" pitchFamily="34" charset="0"/>
              </a:rPr>
              <a:t>methods</a:t>
            </a:r>
            <a:endParaRPr kumimoji="0" lang="es-MX" sz="16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endParaRPr>
          </a:p>
          <a:p>
            <a:pPr marL="0" marR="0" lvl="0" indent="0" algn="ctr" defTabSz="914400" rtl="0" eaLnBrk="1" fontAlgn="auto" latinLnBrk="0" hangingPunct="1">
              <a:spcBef>
                <a:spcPts val="0"/>
              </a:spcBef>
              <a:spcAft>
                <a:spcPts val="0"/>
              </a:spcAft>
              <a:buClrTx/>
              <a:buSzTx/>
              <a:buFontTx/>
              <a:buNone/>
              <a:tabLst/>
              <a:defRPr/>
            </a:pPr>
            <a:endParaRPr kumimoji="0" lang="es-MX" sz="8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endParaRPr>
          </a:p>
          <a:p>
            <a:pPr marL="0" marR="0" lvl="0" indent="0" algn="ctr" defTabSz="914400" rtl="0" eaLnBrk="1" fontAlgn="auto" latinLnBrk="0" hangingPunct="1">
              <a:spcBef>
                <a:spcPts val="0"/>
              </a:spcBef>
              <a:spcAft>
                <a:spcPts val="0"/>
              </a:spcAft>
              <a:buClrTx/>
              <a:buSzTx/>
              <a:buFontTx/>
              <a:buNone/>
              <a:tabLst/>
              <a:defRPr/>
            </a:pPr>
            <a:r>
              <a:rPr lang="es-MX" sz="1600" dirty="0">
                <a:solidFill>
                  <a:srgbClr val="0070C0"/>
                </a:solidFill>
                <a:latin typeface="Garamond" panose="02020404030301010803" pitchFamily="18" charset="0"/>
                <a:cs typeface="Arial" panose="020B0604020202020204" pitchFamily="34" charset="0"/>
              </a:rPr>
              <a:t>(Elio Villaseñor)</a:t>
            </a:r>
          </a:p>
        </p:txBody>
      </p:sp>
      <p:sp>
        <p:nvSpPr>
          <p:cNvPr id="13" name="TextBox 12">
            <a:extLst>
              <a:ext uri="{FF2B5EF4-FFF2-40B4-BE49-F238E27FC236}">
                <a16:creationId xmlns:a16="http://schemas.microsoft.com/office/drawing/2014/main" id="{18445DAD-DC86-0762-4FEB-58C15F2A0F41}"/>
              </a:ext>
            </a:extLst>
          </p:cNvPr>
          <p:cNvSpPr txBox="1"/>
          <p:nvPr/>
        </p:nvSpPr>
        <p:spPr>
          <a:xfrm>
            <a:off x="2712424" y="3009501"/>
            <a:ext cx="1953282" cy="954107"/>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dirty="0" err="1">
                <a:ln>
                  <a:noFill/>
                </a:ln>
                <a:solidFill>
                  <a:srgbClr val="002060"/>
                </a:solidFill>
                <a:effectLst/>
                <a:uLnTx/>
                <a:uFillTx/>
                <a:latin typeface="Garamond" panose="02020404030301010803" pitchFamily="18" charset="0"/>
                <a:cs typeface="Arial" panose="020B0604020202020204" pitchFamily="34" charset="0"/>
              </a:rPr>
              <a:t>Supporting</a:t>
            </a:r>
            <a:r>
              <a:rPr kumimoji="0" lang="es-MX" sz="16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rPr>
              <a:t> </a:t>
            </a:r>
            <a:r>
              <a:rPr kumimoji="0" lang="es-MX" sz="1600" b="1" i="0" u="none" strike="noStrike" kern="1200" cap="none" spc="0" normalizeH="0" baseline="0" noProof="0" dirty="0" err="1">
                <a:ln>
                  <a:noFill/>
                </a:ln>
                <a:solidFill>
                  <a:srgbClr val="002060"/>
                </a:solidFill>
                <a:effectLst/>
                <a:uLnTx/>
                <a:uFillTx/>
                <a:latin typeface="Garamond" panose="02020404030301010803" pitchFamily="18" charset="0"/>
                <a:cs typeface="Arial" panose="020B0604020202020204" pitchFamily="34" charset="0"/>
              </a:rPr>
              <a:t>Standards</a:t>
            </a:r>
            <a:endParaRPr kumimoji="0" lang="es-MX" sz="16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endParaRPr>
          </a:p>
          <a:p>
            <a:pPr marL="0" marR="0" lvl="0" indent="0" algn="ctr" defTabSz="914400" rtl="0" eaLnBrk="1" fontAlgn="auto" latinLnBrk="0" hangingPunct="1">
              <a:spcBef>
                <a:spcPts val="0"/>
              </a:spcBef>
              <a:spcAft>
                <a:spcPts val="0"/>
              </a:spcAft>
              <a:buClrTx/>
              <a:buSzTx/>
              <a:buFontTx/>
              <a:buNone/>
              <a:tabLst/>
              <a:defRPr/>
            </a:pPr>
            <a:endParaRPr kumimoji="0" lang="es-MX" sz="8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endParaRPr>
          </a:p>
          <a:p>
            <a:pPr marL="0" marR="0" lvl="0" indent="0" algn="ctr" defTabSz="914400" rtl="0" eaLnBrk="1" fontAlgn="auto" latinLnBrk="0" hangingPunct="1">
              <a:spcBef>
                <a:spcPts val="0"/>
              </a:spcBef>
              <a:spcAft>
                <a:spcPts val="0"/>
              </a:spcAft>
              <a:buClrTx/>
              <a:buSzTx/>
              <a:buFontTx/>
              <a:buNone/>
              <a:tabLst/>
              <a:defRPr/>
            </a:pPr>
            <a:r>
              <a:rPr lang="es-MX" sz="1600" dirty="0">
                <a:solidFill>
                  <a:srgbClr val="0070C0"/>
                </a:solidFill>
                <a:latin typeface="Garamond" panose="02020404030301010803" pitchFamily="18" charset="0"/>
                <a:cs typeface="Arial" panose="020B0604020202020204" pitchFamily="34" charset="0"/>
              </a:rPr>
              <a:t>(Manuel Cuéllar)</a:t>
            </a:r>
          </a:p>
        </p:txBody>
      </p:sp>
      <p:sp>
        <p:nvSpPr>
          <p:cNvPr id="14" name="TextBox 13">
            <a:extLst>
              <a:ext uri="{FF2B5EF4-FFF2-40B4-BE49-F238E27FC236}">
                <a16:creationId xmlns:a16="http://schemas.microsoft.com/office/drawing/2014/main" id="{C3A69D8E-EA77-4FC2-8D8F-44937D0265E5}"/>
              </a:ext>
            </a:extLst>
          </p:cNvPr>
          <p:cNvSpPr txBox="1"/>
          <p:nvPr/>
        </p:nvSpPr>
        <p:spPr>
          <a:xfrm>
            <a:off x="2699910" y="4491112"/>
            <a:ext cx="1953282" cy="954107"/>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rPr>
              <a:t>Blue </a:t>
            </a:r>
            <a:r>
              <a:rPr kumimoji="0" lang="es-MX" sz="1600" b="1" i="0" u="none" strike="noStrike" kern="1200" cap="none" spc="0" normalizeH="0" baseline="0" noProof="0" dirty="0" err="1">
                <a:ln>
                  <a:noFill/>
                </a:ln>
                <a:solidFill>
                  <a:srgbClr val="002060"/>
                </a:solidFill>
                <a:effectLst/>
                <a:uLnTx/>
                <a:uFillTx/>
                <a:latin typeface="Garamond" panose="02020404030301010803" pitchFamily="18" charset="0"/>
                <a:cs typeface="Arial" panose="020B0604020202020204" pitchFamily="34" charset="0"/>
              </a:rPr>
              <a:t>skies</a:t>
            </a:r>
            <a:r>
              <a:rPr kumimoji="0" lang="es-MX" sz="16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rPr>
              <a:t> </a:t>
            </a:r>
            <a:r>
              <a:rPr kumimoji="0" lang="es-MX" sz="1600" b="1" i="0" u="none" strike="noStrike" kern="1200" cap="none" spc="0" normalizeH="0" baseline="0" noProof="0" dirty="0" err="1">
                <a:ln>
                  <a:noFill/>
                </a:ln>
                <a:solidFill>
                  <a:srgbClr val="002060"/>
                </a:solidFill>
                <a:effectLst/>
                <a:uLnTx/>
                <a:uFillTx/>
                <a:latin typeface="Garamond" panose="02020404030301010803" pitchFamily="18" charset="0"/>
                <a:cs typeface="Arial" panose="020B0604020202020204" pitchFamily="34" charset="0"/>
              </a:rPr>
              <a:t>thinking</a:t>
            </a:r>
            <a:r>
              <a:rPr kumimoji="0" lang="es-MX" sz="16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rPr>
              <a:t> </a:t>
            </a:r>
            <a:r>
              <a:rPr kumimoji="0" lang="es-MX" sz="1600" b="1" i="0" u="none" strike="noStrike" kern="1200" cap="none" spc="0" normalizeH="0" baseline="0" noProof="0" dirty="0" err="1">
                <a:ln>
                  <a:noFill/>
                </a:ln>
                <a:solidFill>
                  <a:srgbClr val="002060"/>
                </a:solidFill>
                <a:effectLst/>
                <a:uLnTx/>
                <a:uFillTx/>
                <a:latin typeface="Garamond" panose="02020404030301010803" pitchFamily="18" charset="0"/>
                <a:cs typeface="Arial" panose="020B0604020202020204" pitchFamily="34" charset="0"/>
              </a:rPr>
              <a:t>network</a:t>
            </a:r>
            <a:endParaRPr kumimoji="0" lang="es-MX" sz="16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endParaRPr>
          </a:p>
          <a:p>
            <a:pPr marL="0" marR="0" lvl="0" indent="0" algn="ctr" defTabSz="914400" rtl="0" eaLnBrk="1" fontAlgn="auto" latinLnBrk="0" hangingPunct="1">
              <a:spcBef>
                <a:spcPts val="0"/>
              </a:spcBef>
              <a:spcAft>
                <a:spcPts val="0"/>
              </a:spcAft>
              <a:buClrTx/>
              <a:buSzTx/>
              <a:buFontTx/>
              <a:buNone/>
              <a:tabLst/>
              <a:defRPr/>
            </a:pPr>
            <a:endParaRPr kumimoji="0" lang="es-MX" sz="8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endParaRPr>
          </a:p>
          <a:p>
            <a:pPr marL="0" marR="0" lvl="0" indent="0" algn="ctr" defTabSz="914400" rtl="0" eaLnBrk="1" fontAlgn="auto" latinLnBrk="0" hangingPunct="1">
              <a:spcBef>
                <a:spcPts val="0"/>
              </a:spcBef>
              <a:spcAft>
                <a:spcPts val="0"/>
              </a:spcAft>
              <a:buClrTx/>
              <a:buSzTx/>
              <a:buFontTx/>
              <a:buNone/>
              <a:tabLst/>
              <a:defRPr/>
            </a:pPr>
            <a:r>
              <a:rPr lang="es-MX" sz="1600" dirty="0">
                <a:solidFill>
                  <a:srgbClr val="0070C0"/>
                </a:solidFill>
                <a:latin typeface="Garamond" panose="02020404030301010803" pitchFamily="18" charset="0"/>
                <a:cs typeface="Arial" panose="020B0604020202020204" pitchFamily="34" charset="0"/>
              </a:rPr>
              <a:t>(Juan </a:t>
            </a:r>
            <a:r>
              <a:rPr lang="es-MX" sz="1600" dirty="0" err="1">
                <a:solidFill>
                  <a:srgbClr val="0070C0"/>
                </a:solidFill>
                <a:latin typeface="Garamond" panose="02020404030301010803" pitchFamily="18" charset="0"/>
                <a:cs typeface="Arial" panose="020B0604020202020204" pitchFamily="34" charset="0"/>
              </a:rPr>
              <a:t>Muñóz</a:t>
            </a:r>
            <a:r>
              <a:rPr lang="es-MX" sz="1600" dirty="0">
                <a:solidFill>
                  <a:srgbClr val="0070C0"/>
                </a:solidFill>
                <a:latin typeface="Garamond" panose="02020404030301010803" pitchFamily="18" charset="0"/>
                <a:cs typeface="Arial" panose="020B0604020202020204" pitchFamily="34" charset="0"/>
              </a:rPr>
              <a:t>)</a:t>
            </a:r>
          </a:p>
        </p:txBody>
      </p:sp>
      <p:sp>
        <p:nvSpPr>
          <p:cNvPr id="15" name="TextBox 14">
            <a:extLst>
              <a:ext uri="{FF2B5EF4-FFF2-40B4-BE49-F238E27FC236}">
                <a16:creationId xmlns:a16="http://schemas.microsoft.com/office/drawing/2014/main" id="{239BC543-3396-49E8-0790-F9755B83EB86}"/>
              </a:ext>
            </a:extLst>
          </p:cNvPr>
          <p:cNvSpPr txBox="1"/>
          <p:nvPr/>
        </p:nvSpPr>
        <p:spPr>
          <a:xfrm>
            <a:off x="672142" y="4424944"/>
            <a:ext cx="1953282" cy="1200329"/>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dirty="0" err="1">
                <a:ln>
                  <a:noFill/>
                </a:ln>
                <a:solidFill>
                  <a:srgbClr val="002060"/>
                </a:solidFill>
                <a:effectLst/>
                <a:uLnTx/>
                <a:uFillTx/>
                <a:latin typeface="Garamond" panose="02020404030301010803" pitchFamily="18" charset="0"/>
                <a:cs typeface="Arial" panose="020B0604020202020204" pitchFamily="34" charset="0"/>
              </a:rPr>
              <a:t>Capabilities</a:t>
            </a:r>
            <a:r>
              <a:rPr kumimoji="0" lang="es-MX" sz="16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rPr>
              <a:t> and </a:t>
            </a:r>
            <a:r>
              <a:rPr kumimoji="0" lang="es-MX" sz="1600" b="1" i="0" u="none" strike="noStrike" kern="1200" cap="none" spc="0" normalizeH="0" baseline="0" noProof="0" dirty="0" err="1">
                <a:ln>
                  <a:noFill/>
                </a:ln>
                <a:solidFill>
                  <a:srgbClr val="002060"/>
                </a:solidFill>
                <a:effectLst/>
                <a:uLnTx/>
                <a:uFillTx/>
                <a:latin typeface="Garamond" panose="02020404030301010803" pitchFamily="18" charset="0"/>
                <a:cs typeface="Arial" panose="020B0604020202020204" pitchFamily="34" charset="0"/>
              </a:rPr>
              <a:t>communication</a:t>
            </a:r>
            <a:r>
              <a:rPr kumimoji="0" lang="es-MX" sz="16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rPr>
              <a:t> </a:t>
            </a:r>
            <a:r>
              <a:rPr kumimoji="0" lang="es-MX" sz="1600" b="1" i="0" u="none" strike="noStrike" kern="1200" cap="none" spc="0" normalizeH="0" baseline="0" noProof="0" dirty="0" err="1">
                <a:ln>
                  <a:noFill/>
                </a:ln>
                <a:solidFill>
                  <a:srgbClr val="002060"/>
                </a:solidFill>
                <a:effectLst/>
                <a:uLnTx/>
                <a:uFillTx/>
                <a:latin typeface="Garamond" panose="02020404030301010803" pitchFamily="18" charset="0"/>
                <a:cs typeface="Arial" panose="020B0604020202020204" pitchFamily="34" charset="0"/>
              </a:rPr>
              <a:t>group</a:t>
            </a:r>
            <a:endParaRPr kumimoji="0" lang="es-MX" sz="16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endParaRPr>
          </a:p>
          <a:p>
            <a:pPr marL="0" marR="0" lvl="0" indent="0" algn="ctr" defTabSz="914400" rtl="0" eaLnBrk="1" fontAlgn="auto" latinLnBrk="0" hangingPunct="1">
              <a:spcBef>
                <a:spcPts val="0"/>
              </a:spcBef>
              <a:spcAft>
                <a:spcPts val="0"/>
              </a:spcAft>
              <a:buClrTx/>
              <a:buSzTx/>
              <a:buFontTx/>
              <a:buNone/>
              <a:tabLst/>
              <a:defRPr/>
            </a:pPr>
            <a:endParaRPr kumimoji="0" lang="es-MX" sz="800" b="1" i="0" u="none" strike="noStrike" kern="1200" cap="none" spc="0" normalizeH="0" baseline="0" noProof="0" dirty="0">
              <a:ln>
                <a:noFill/>
              </a:ln>
              <a:solidFill>
                <a:srgbClr val="002060"/>
              </a:solidFill>
              <a:effectLst/>
              <a:uLnTx/>
              <a:uFillTx/>
              <a:latin typeface="Garamond" panose="02020404030301010803" pitchFamily="18" charset="0"/>
              <a:cs typeface="Arial" panose="020B0604020202020204" pitchFamily="34" charset="0"/>
            </a:endParaRPr>
          </a:p>
          <a:p>
            <a:pPr marL="0" marR="0" lvl="0" indent="0" algn="ctr" defTabSz="914400" rtl="0" eaLnBrk="1" fontAlgn="auto" latinLnBrk="0" hangingPunct="1">
              <a:spcBef>
                <a:spcPts val="0"/>
              </a:spcBef>
              <a:spcAft>
                <a:spcPts val="0"/>
              </a:spcAft>
              <a:buClrTx/>
              <a:buSzTx/>
              <a:buFontTx/>
              <a:buNone/>
              <a:tabLst/>
              <a:defRPr/>
            </a:pPr>
            <a:r>
              <a:rPr lang="es-MX" sz="1600" dirty="0">
                <a:solidFill>
                  <a:srgbClr val="0070C0"/>
                </a:solidFill>
                <a:latin typeface="Garamond" panose="02020404030301010803" pitchFamily="18" charset="0"/>
                <a:cs typeface="Arial" panose="020B0604020202020204" pitchFamily="34" charset="0"/>
              </a:rPr>
              <a:t>(Julieta Brambila)</a:t>
            </a:r>
          </a:p>
        </p:txBody>
      </p:sp>
      <p:sp>
        <p:nvSpPr>
          <p:cNvPr id="16" name="Oval 15">
            <a:extLst>
              <a:ext uri="{FF2B5EF4-FFF2-40B4-BE49-F238E27FC236}">
                <a16:creationId xmlns:a16="http://schemas.microsoft.com/office/drawing/2014/main" id="{4FB5AD93-CC57-7623-5576-7628D8D92D06}"/>
              </a:ext>
            </a:extLst>
          </p:cNvPr>
          <p:cNvSpPr/>
          <p:nvPr/>
        </p:nvSpPr>
        <p:spPr>
          <a:xfrm>
            <a:off x="1899326" y="2044882"/>
            <a:ext cx="1495525" cy="618926"/>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atin typeface="Garamond" panose="02020404030301010803" pitchFamily="18" charset="0"/>
              </a:rPr>
              <a:t>Grupos</a:t>
            </a:r>
          </a:p>
        </p:txBody>
      </p:sp>
      <p:sp>
        <p:nvSpPr>
          <p:cNvPr id="19" name="Freeform: Shape 18">
            <a:extLst>
              <a:ext uri="{FF2B5EF4-FFF2-40B4-BE49-F238E27FC236}">
                <a16:creationId xmlns:a16="http://schemas.microsoft.com/office/drawing/2014/main" id="{8E252AAE-8BC4-DCD7-6ACF-D1A77AEA7665}"/>
              </a:ext>
            </a:extLst>
          </p:cNvPr>
          <p:cNvSpPr/>
          <p:nvPr/>
        </p:nvSpPr>
        <p:spPr>
          <a:xfrm>
            <a:off x="10028412" y="4834847"/>
            <a:ext cx="1916646" cy="883333"/>
          </a:xfrm>
          <a:custGeom>
            <a:avLst/>
            <a:gdLst>
              <a:gd name="connsiteX0" fmla="*/ 0 w 1363646"/>
              <a:gd name="connsiteY0" fmla="*/ 88333 h 883333"/>
              <a:gd name="connsiteX1" fmla="*/ 88333 w 1363646"/>
              <a:gd name="connsiteY1" fmla="*/ 0 h 883333"/>
              <a:gd name="connsiteX2" fmla="*/ 1275313 w 1363646"/>
              <a:gd name="connsiteY2" fmla="*/ 0 h 883333"/>
              <a:gd name="connsiteX3" fmla="*/ 1363646 w 1363646"/>
              <a:gd name="connsiteY3" fmla="*/ 88333 h 883333"/>
              <a:gd name="connsiteX4" fmla="*/ 1363646 w 1363646"/>
              <a:gd name="connsiteY4" fmla="*/ 795000 h 883333"/>
              <a:gd name="connsiteX5" fmla="*/ 1275313 w 1363646"/>
              <a:gd name="connsiteY5" fmla="*/ 883333 h 883333"/>
              <a:gd name="connsiteX6" fmla="*/ 88333 w 1363646"/>
              <a:gd name="connsiteY6" fmla="*/ 883333 h 883333"/>
              <a:gd name="connsiteX7" fmla="*/ 0 w 1363646"/>
              <a:gd name="connsiteY7" fmla="*/ 795000 h 883333"/>
              <a:gd name="connsiteX8" fmla="*/ 0 w 1363646"/>
              <a:gd name="connsiteY8" fmla="*/ 88333 h 8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46" h="883333">
                <a:moveTo>
                  <a:pt x="0" y="88333"/>
                </a:moveTo>
                <a:cubicBezTo>
                  <a:pt x="0" y="39548"/>
                  <a:pt x="39548" y="0"/>
                  <a:pt x="88333" y="0"/>
                </a:cubicBezTo>
                <a:lnTo>
                  <a:pt x="1275313" y="0"/>
                </a:lnTo>
                <a:cubicBezTo>
                  <a:pt x="1324098" y="0"/>
                  <a:pt x="1363646" y="39548"/>
                  <a:pt x="1363646" y="88333"/>
                </a:cubicBezTo>
                <a:lnTo>
                  <a:pt x="1363646" y="795000"/>
                </a:lnTo>
                <a:cubicBezTo>
                  <a:pt x="1363646" y="843785"/>
                  <a:pt x="1324098" y="883333"/>
                  <a:pt x="1275313" y="883333"/>
                </a:cubicBezTo>
                <a:lnTo>
                  <a:pt x="88333" y="883333"/>
                </a:lnTo>
                <a:cubicBezTo>
                  <a:pt x="39548" y="883333"/>
                  <a:pt x="0" y="843785"/>
                  <a:pt x="0" y="795000"/>
                </a:cubicBezTo>
                <a:lnTo>
                  <a:pt x="0" y="8833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6598" tIns="278338" rIns="57504" bIns="57503" numCol="1" spcCol="1270" anchor="b" anchorCtr="0">
            <a:noAutofit/>
          </a:bodyPr>
          <a:lstStyle/>
          <a:p>
            <a:pPr marL="0" lvl="1" algn="l" defTabSz="355600">
              <a:lnSpc>
                <a:spcPct val="90000"/>
              </a:lnSpc>
              <a:spcBef>
                <a:spcPct val="0"/>
              </a:spcBef>
              <a:spcAft>
                <a:spcPct val="15000"/>
              </a:spcAft>
            </a:pPr>
            <a:endParaRPr lang="es-MX" sz="800" kern="1200" dirty="0">
              <a:latin typeface="Garamond" panose="02020404030301010803" pitchFamily="18" charset="0"/>
            </a:endParaRPr>
          </a:p>
        </p:txBody>
      </p:sp>
      <p:sp>
        <p:nvSpPr>
          <p:cNvPr id="20" name="Freeform: Shape 19">
            <a:extLst>
              <a:ext uri="{FF2B5EF4-FFF2-40B4-BE49-F238E27FC236}">
                <a16:creationId xmlns:a16="http://schemas.microsoft.com/office/drawing/2014/main" id="{82687EB8-C332-8539-624C-717D5B69A995}"/>
              </a:ext>
            </a:extLst>
          </p:cNvPr>
          <p:cNvSpPr/>
          <p:nvPr/>
        </p:nvSpPr>
        <p:spPr>
          <a:xfrm>
            <a:off x="7195219" y="4834847"/>
            <a:ext cx="1953282" cy="883333"/>
          </a:xfrm>
          <a:custGeom>
            <a:avLst/>
            <a:gdLst>
              <a:gd name="connsiteX0" fmla="*/ 0 w 1363646"/>
              <a:gd name="connsiteY0" fmla="*/ 88333 h 883333"/>
              <a:gd name="connsiteX1" fmla="*/ 88333 w 1363646"/>
              <a:gd name="connsiteY1" fmla="*/ 0 h 883333"/>
              <a:gd name="connsiteX2" fmla="*/ 1275313 w 1363646"/>
              <a:gd name="connsiteY2" fmla="*/ 0 h 883333"/>
              <a:gd name="connsiteX3" fmla="*/ 1363646 w 1363646"/>
              <a:gd name="connsiteY3" fmla="*/ 88333 h 883333"/>
              <a:gd name="connsiteX4" fmla="*/ 1363646 w 1363646"/>
              <a:gd name="connsiteY4" fmla="*/ 795000 h 883333"/>
              <a:gd name="connsiteX5" fmla="*/ 1275313 w 1363646"/>
              <a:gd name="connsiteY5" fmla="*/ 883333 h 883333"/>
              <a:gd name="connsiteX6" fmla="*/ 88333 w 1363646"/>
              <a:gd name="connsiteY6" fmla="*/ 883333 h 883333"/>
              <a:gd name="connsiteX7" fmla="*/ 0 w 1363646"/>
              <a:gd name="connsiteY7" fmla="*/ 795000 h 883333"/>
              <a:gd name="connsiteX8" fmla="*/ 0 w 1363646"/>
              <a:gd name="connsiteY8" fmla="*/ 88333 h 8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46" h="883333">
                <a:moveTo>
                  <a:pt x="0" y="88333"/>
                </a:moveTo>
                <a:cubicBezTo>
                  <a:pt x="0" y="39548"/>
                  <a:pt x="39548" y="0"/>
                  <a:pt x="88333" y="0"/>
                </a:cubicBezTo>
                <a:lnTo>
                  <a:pt x="1275313" y="0"/>
                </a:lnTo>
                <a:cubicBezTo>
                  <a:pt x="1324098" y="0"/>
                  <a:pt x="1363646" y="39548"/>
                  <a:pt x="1363646" y="88333"/>
                </a:cubicBezTo>
                <a:lnTo>
                  <a:pt x="1363646" y="795000"/>
                </a:lnTo>
                <a:cubicBezTo>
                  <a:pt x="1363646" y="843785"/>
                  <a:pt x="1324098" y="883333"/>
                  <a:pt x="1275313" y="883333"/>
                </a:cubicBezTo>
                <a:lnTo>
                  <a:pt x="88333" y="883333"/>
                </a:lnTo>
                <a:cubicBezTo>
                  <a:pt x="39548" y="883333"/>
                  <a:pt x="0" y="843785"/>
                  <a:pt x="0" y="795000"/>
                </a:cubicBezTo>
                <a:lnTo>
                  <a:pt x="0" y="8833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504" tIns="278338" rIns="466598" bIns="57503" numCol="1" spcCol="1270" anchor="t" anchorCtr="0">
            <a:noAutofit/>
          </a:bodyPr>
          <a:lstStyle/>
          <a:p>
            <a:pPr marL="57150" lvl="1" indent="-57150" algn="l" defTabSz="355600">
              <a:lnSpc>
                <a:spcPct val="90000"/>
              </a:lnSpc>
              <a:spcBef>
                <a:spcPct val="0"/>
              </a:spcBef>
              <a:spcAft>
                <a:spcPct val="15000"/>
              </a:spcAft>
              <a:buChar char="•"/>
            </a:pPr>
            <a:endParaRPr lang="es-MX" sz="1400" kern="1200" dirty="0">
              <a:latin typeface="Garamond" panose="02020404030301010803" pitchFamily="18" charset="0"/>
            </a:endParaRPr>
          </a:p>
        </p:txBody>
      </p:sp>
      <p:sp>
        <p:nvSpPr>
          <p:cNvPr id="21" name="Freeform: Shape 20">
            <a:extLst>
              <a:ext uri="{FF2B5EF4-FFF2-40B4-BE49-F238E27FC236}">
                <a16:creationId xmlns:a16="http://schemas.microsoft.com/office/drawing/2014/main" id="{516FB5A0-27DE-0A8D-8885-759AD14FFE8B}"/>
              </a:ext>
            </a:extLst>
          </p:cNvPr>
          <p:cNvSpPr/>
          <p:nvPr/>
        </p:nvSpPr>
        <p:spPr>
          <a:xfrm>
            <a:off x="10028412" y="2957763"/>
            <a:ext cx="1916646" cy="883333"/>
          </a:xfrm>
          <a:custGeom>
            <a:avLst/>
            <a:gdLst>
              <a:gd name="connsiteX0" fmla="*/ 0 w 1363646"/>
              <a:gd name="connsiteY0" fmla="*/ 88333 h 883333"/>
              <a:gd name="connsiteX1" fmla="*/ 88333 w 1363646"/>
              <a:gd name="connsiteY1" fmla="*/ 0 h 883333"/>
              <a:gd name="connsiteX2" fmla="*/ 1275313 w 1363646"/>
              <a:gd name="connsiteY2" fmla="*/ 0 h 883333"/>
              <a:gd name="connsiteX3" fmla="*/ 1363646 w 1363646"/>
              <a:gd name="connsiteY3" fmla="*/ 88333 h 883333"/>
              <a:gd name="connsiteX4" fmla="*/ 1363646 w 1363646"/>
              <a:gd name="connsiteY4" fmla="*/ 795000 h 883333"/>
              <a:gd name="connsiteX5" fmla="*/ 1275313 w 1363646"/>
              <a:gd name="connsiteY5" fmla="*/ 883333 h 883333"/>
              <a:gd name="connsiteX6" fmla="*/ 88333 w 1363646"/>
              <a:gd name="connsiteY6" fmla="*/ 883333 h 883333"/>
              <a:gd name="connsiteX7" fmla="*/ 0 w 1363646"/>
              <a:gd name="connsiteY7" fmla="*/ 795000 h 883333"/>
              <a:gd name="connsiteX8" fmla="*/ 0 w 1363646"/>
              <a:gd name="connsiteY8" fmla="*/ 88333 h 8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46" h="883333">
                <a:moveTo>
                  <a:pt x="0" y="88333"/>
                </a:moveTo>
                <a:cubicBezTo>
                  <a:pt x="0" y="39548"/>
                  <a:pt x="39548" y="0"/>
                  <a:pt x="88333" y="0"/>
                </a:cubicBezTo>
                <a:lnTo>
                  <a:pt x="1275313" y="0"/>
                </a:lnTo>
                <a:cubicBezTo>
                  <a:pt x="1324098" y="0"/>
                  <a:pt x="1363646" y="39548"/>
                  <a:pt x="1363646" y="88333"/>
                </a:cubicBezTo>
                <a:lnTo>
                  <a:pt x="1363646" y="795000"/>
                </a:lnTo>
                <a:cubicBezTo>
                  <a:pt x="1363646" y="843785"/>
                  <a:pt x="1324098" y="883333"/>
                  <a:pt x="1275313" y="883333"/>
                </a:cubicBezTo>
                <a:lnTo>
                  <a:pt x="88333" y="883333"/>
                </a:lnTo>
                <a:cubicBezTo>
                  <a:pt x="39548" y="883333"/>
                  <a:pt x="0" y="843785"/>
                  <a:pt x="0" y="795000"/>
                </a:cubicBezTo>
                <a:lnTo>
                  <a:pt x="0" y="8833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6598" tIns="57504" rIns="57504" bIns="278337" numCol="1" spcCol="1270" anchor="t" anchorCtr="0">
            <a:noAutofit/>
          </a:bodyPr>
          <a:lstStyle/>
          <a:p>
            <a:pPr marL="0" lvl="1" algn="l" defTabSz="355600">
              <a:lnSpc>
                <a:spcPct val="90000"/>
              </a:lnSpc>
              <a:spcBef>
                <a:spcPct val="0"/>
              </a:spcBef>
              <a:spcAft>
                <a:spcPct val="15000"/>
              </a:spcAft>
            </a:pPr>
            <a:endParaRPr lang="es-MX" sz="1400" kern="1200" dirty="0">
              <a:latin typeface="Garamond" panose="02020404030301010803" pitchFamily="18" charset="0"/>
            </a:endParaRPr>
          </a:p>
        </p:txBody>
      </p:sp>
      <p:sp>
        <p:nvSpPr>
          <p:cNvPr id="22" name="Freeform: Shape 21">
            <a:extLst>
              <a:ext uri="{FF2B5EF4-FFF2-40B4-BE49-F238E27FC236}">
                <a16:creationId xmlns:a16="http://schemas.microsoft.com/office/drawing/2014/main" id="{1C6F7F38-7A6C-7FF0-C319-4CEE79645427}"/>
              </a:ext>
            </a:extLst>
          </p:cNvPr>
          <p:cNvSpPr/>
          <p:nvPr/>
        </p:nvSpPr>
        <p:spPr>
          <a:xfrm>
            <a:off x="7195219" y="2957763"/>
            <a:ext cx="1953282" cy="883333"/>
          </a:xfrm>
          <a:custGeom>
            <a:avLst/>
            <a:gdLst>
              <a:gd name="connsiteX0" fmla="*/ 0 w 1363646"/>
              <a:gd name="connsiteY0" fmla="*/ 88333 h 883333"/>
              <a:gd name="connsiteX1" fmla="*/ 88333 w 1363646"/>
              <a:gd name="connsiteY1" fmla="*/ 0 h 883333"/>
              <a:gd name="connsiteX2" fmla="*/ 1275313 w 1363646"/>
              <a:gd name="connsiteY2" fmla="*/ 0 h 883333"/>
              <a:gd name="connsiteX3" fmla="*/ 1363646 w 1363646"/>
              <a:gd name="connsiteY3" fmla="*/ 88333 h 883333"/>
              <a:gd name="connsiteX4" fmla="*/ 1363646 w 1363646"/>
              <a:gd name="connsiteY4" fmla="*/ 795000 h 883333"/>
              <a:gd name="connsiteX5" fmla="*/ 1275313 w 1363646"/>
              <a:gd name="connsiteY5" fmla="*/ 883333 h 883333"/>
              <a:gd name="connsiteX6" fmla="*/ 88333 w 1363646"/>
              <a:gd name="connsiteY6" fmla="*/ 883333 h 883333"/>
              <a:gd name="connsiteX7" fmla="*/ 0 w 1363646"/>
              <a:gd name="connsiteY7" fmla="*/ 795000 h 883333"/>
              <a:gd name="connsiteX8" fmla="*/ 0 w 1363646"/>
              <a:gd name="connsiteY8" fmla="*/ 88333 h 88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3646" h="883333">
                <a:moveTo>
                  <a:pt x="0" y="88333"/>
                </a:moveTo>
                <a:cubicBezTo>
                  <a:pt x="0" y="39548"/>
                  <a:pt x="39548" y="0"/>
                  <a:pt x="88333" y="0"/>
                </a:cubicBezTo>
                <a:lnTo>
                  <a:pt x="1275313" y="0"/>
                </a:lnTo>
                <a:cubicBezTo>
                  <a:pt x="1324098" y="0"/>
                  <a:pt x="1363646" y="39548"/>
                  <a:pt x="1363646" y="88333"/>
                </a:cubicBezTo>
                <a:lnTo>
                  <a:pt x="1363646" y="795000"/>
                </a:lnTo>
                <a:cubicBezTo>
                  <a:pt x="1363646" y="843785"/>
                  <a:pt x="1324098" y="883333"/>
                  <a:pt x="1275313" y="883333"/>
                </a:cubicBezTo>
                <a:lnTo>
                  <a:pt x="88333" y="883333"/>
                </a:lnTo>
                <a:cubicBezTo>
                  <a:pt x="39548" y="883333"/>
                  <a:pt x="0" y="843785"/>
                  <a:pt x="0" y="795000"/>
                </a:cubicBezTo>
                <a:lnTo>
                  <a:pt x="0" y="8833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504" tIns="57504" rIns="466598" bIns="278337" numCol="1" spcCol="1270" anchor="t" anchorCtr="0">
            <a:noAutofit/>
          </a:bodyPr>
          <a:lstStyle/>
          <a:p>
            <a:pPr marL="57150" lvl="1" indent="-57150" algn="l" defTabSz="355600">
              <a:lnSpc>
                <a:spcPct val="90000"/>
              </a:lnSpc>
              <a:spcBef>
                <a:spcPct val="0"/>
              </a:spcBef>
              <a:spcAft>
                <a:spcPct val="15000"/>
              </a:spcAft>
              <a:buChar char="•"/>
            </a:pPr>
            <a:endParaRPr lang="es-MX" sz="1400" kern="1200" dirty="0">
              <a:latin typeface="Garamond" panose="02020404030301010803" pitchFamily="18" charset="0"/>
            </a:endParaRPr>
          </a:p>
        </p:txBody>
      </p:sp>
      <p:sp>
        <p:nvSpPr>
          <p:cNvPr id="23" name="Freeform: Shape 22">
            <a:extLst>
              <a:ext uri="{FF2B5EF4-FFF2-40B4-BE49-F238E27FC236}">
                <a16:creationId xmlns:a16="http://schemas.microsoft.com/office/drawing/2014/main" id="{47BB655B-B5DB-BE03-D9DC-C2FDD905D73F}"/>
              </a:ext>
            </a:extLst>
          </p:cNvPr>
          <p:cNvSpPr/>
          <p:nvPr/>
        </p:nvSpPr>
        <p:spPr>
          <a:xfrm>
            <a:off x="8356261" y="3115107"/>
            <a:ext cx="1195260" cy="1195260"/>
          </a:xfrm>
          <a:custGeom>
            <a:avLst/>
            <a:gdLst>
              <a:gd name="connsiteX0" fmla="*/ 0 w 1195260"/>
              <a:gd name="connsiteY0" fmla="*/ 1195260 h 1195260"/>
              <a:gd name="connsiteX1" fmla="*/ 1195260 w 1195260"/>
              <a:gd name="connsiteY1" fmla="*/ 0 h 1195260"/>
              <a:gd name="connsiteX2" fmla="*/ 1195260 w 1195260"/>
              <a:gd name="connsiteY2" fmla="*/ 1195260 h 1195260"/>
              <a:gd name="connsiteX3" fmla="*/ 0 w 1195260"/>
              <a:gd name="connsiteY3" fmla="*/ 1195260 h 1195260"/>
            </a:gdLst>
            <a:ahLst/>
            <a:cxnLst>
              <a:cxn ang="0">
                <a:pos x="connsiteX0" y="connsiteY0"/>
              </a:cxn>
              <a:cxn ang="0">
                <a:pos x="connsiteX1" y="connsiteY1"/>
              </a:cxn>
              <a:cxn ang="0">
                <a:pos x="connsiteX2" y="connsiteY2"/>
              </a:cxn>
              <a:cxn ang="0">
                <a:pos x="connsiteX3" y="connsiteY3"/>
              </a:cxn>
            </a:cxnLst>
            <a:rect l="l" t="t" r="r" b="b"/>
            <a:pathLst>
              <a:path w="1195260" h="1195260">
                <a:moveTo>
                  <a:pt x="0" y="1195260"/>
                </a:moveTo>
                <a:cubicBezTo>
                  <a:pt x="0" y="535136"/>
                  <a:pt x="535136" y="0"/>
                  <a:pt x="1195260" y="0"/>
                </a:cubicBezTo>
                <a:lnTo>
                  <a:pt x="1195260" y="1195260"/>
                </a:lnTo>
                <a:lnTo>
                  <a:pt x="0" y="11952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316" tIns="428316" rIns="78232" bIns="78232" numCol="1" spcCol="1270" anchor="ctr" anchorCtr="0">
            <a:noAutofit/>
          </a:bodyPr>
          <a:lstStyle/>
          <a:p>
            <a:pPr marL="0" lvl="0" indent="0" algn="ctr" defTabSz="488950">
              <a:lnSpc>
                <a:spcPct val="90000"/>
              </a:lnSpc>
              <a:spcBef>
                <a:spcPct val="0"/>
              </a:spcBef>
              <a:spcAft>
                <a:spcPct val="35000"/>
              </a:spcAft>
              <a:buNone/>
            </a:pPr>
            <a:r>
              <a:rPr lang="es-MX" sz="1400" kern="1200" dirty="0">
                <a:latin typeface="Garamond" panose="02020404030301010803" pitchFamily="18" charset="0"/>
              </a:rPr>
              <a:t>Nov </a:t>
            </a:r>
          </a:p>
        </p:txBody>
      </p:sp>
      <p:sp>
        <p:nvSpPr>
          <p:cNvPr id="24" name="Freeform: Shape 23">
            <a:extLst>
              <a:ext uri="{FF2B5EF4-FFF2-40B4-BE49-F238E27FC236}">
                <a16:creationId xmlns:a16="http://schemas.microsoft.com/office/drawing/2014/main" id="{D141D4D1-BEEA-6D4B-600B-473A0BBA9243}"/>
              </a:ext>
            </a:extLst>
          </p:cNvPr>
          <p:cNvSpPr/>
          <p:nvPr/>
        </p:nvSpPr>
        <p:spPr>
          <a:xfrm>
            <a:off x="9606730" y="3115107"/>
            <a:ext cx="1195260" cy="1195260"/>
          </a:xfrm>
          <a:custGeom>
            <a:avLst/>
            <a:gdLst>
              <a:gd name="connsiteX0" fmla="*/ 0 w 1195260"/>
              <a:gd name="connsiteY0" fmla="*/ 1195260 h 1195260"/>
              <a:gd name="connsiteX1" fmla="*/ 1195260 w 1195260"/>
              <a:gd name="connsiteY1" fmla="*/ 0 h 1195260"/>
              <a:gd name="connsiteX2" fmla="*/ 1195260 w 1195260"/>
              <a:gd name="connsiteY2" fmla="*/ 1195260 h 1195260"/>
              <a:gd name="connsiteX3" fmla="*/ 0 w 1195260"/>
              <a:gd name="connsiteY3" fmla="*/ 1195260 h 1195260"/>
            </a:gdLst>
            <a:ahLst/>
            <a:cxnLst>
              <a:cxn ang="0">
                <a:pos x="connsiteX0" y="connsiteY0"/>
              </a:cxn>
              <a:cxn ang="0">
                <a:pos x="connsiteX1" y="connsiteY1"/>
              </a:cxn>
              <a:cxn ang="0">
                <a:pos x="connsiteX2" y="connsiteY2"/>
              </a:cxn>
              <a:cxn ang="0">
                <a:pos x="connsiteX3" y="connsiteY3"/>
              </a:cxn>
            </a:cxnLst>
            <a:rect l="l" t="t" r="r" b="b"/>
            <a:pathLst>
              <a:path w="1195260" h="1195260">
                <a:moveTo>
                  <a:pt x="0" y="0"/>
                </a:moveTo>
                <a:cubicBezTo>
                  <a:pt x="660124" y="0"/>
                  <a:pt x="1195260" y="535136"/>
                  <a:pt x="1195260" y="1195260"/>
                </a:cubicBezTo>
                <a:lnTo>
                  <a:pt x="0" y="119526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428316" rIns="428316" bIns="78232" numCol="1" spcCol="1270" anchor="ctr" anchorCtr="0">
            <a:noAutofit/>
          </a:bodyPr>
          <a:lstStyle/>
          <a:p>
            <a:pPr marL="0" lvl="0" indent="0" algn="ctr" defTabSz="488950">
              <a:lnSpc>
                <a:spcPct val="90000"/>
              </a:lnSpc>
              <a:spcBef>
                <a:spcPct val="0"/>
              </a:spcBef>
              <a:spcAft>
                <a:spcPct val="35000"/>
              </a:spcAft>
              <a:buNone/>
            </a:pPr>
            <a:r>
              <a:rPr lang="es-MX" sz="1400" kern="1200" dirty="0">
                <a:latin typeface="Garamond" panose="02020404030301010803" pitchFamily="18" charset="0"/>
              </a:rPr>
              <a:t>Ene-</a:t>
            </a:r>
            <a:r>
              <a:rPr lang="es-MX" sz="1400" dirty="0">
                <a:latin typeface="Garamond" panose="02020404030301010803" pitchFamily="18" charset="0"/>
              </a:rPr>
              <a:t>Mar</a:t>
            </a:r>
            <a:endParaRPr lang="es-MX" sz="1400" kern="1200" dirty="0">
              <a:latin typeface="Garamond" panose="02020404030301010803" pitchFamily="18" charset="0"/>
            </a:endParaRPr>
          </a:p>
        </p:txBody>
      </p:sp>
      <p:sp>
        <p:nvSpPr>
          <p:cNvPr id="25" name="Freeform: Shape 24">
            <a:extLst>
              <a:ext uri="{FF2B5EF4-FFF2-40B4-BE49-F238E27FC236}">
                <a16:creationId xmlns:a16="http://schemas.microsoft.com/office/drawing/2014/main" id="{71F8428D-E113-304F-CAB0-735F61FA7210}"/>
              </a:ext>
            </a:extLst>
          </p:cNvPr>
          <p:cNvSpPr/>
          <p:nvPr/>
        </p:nvSpPr>
        <p:spPr>
          <a:xfrm>
            <a:off x="9606730" y="4365575"/>
            <a:ext cx="1195260" cy="1195261"/>
          </a:xfrm>
          <a:custGeom>
            <a:avLst/>
            <a:gdLst>
              <a:gd name="connsiteX0" fmla="*/ 0 w 1195260"/>
              <a:gd name="connsiteY0" fmla="*/ 1195260 h 1195260"/>
              <a:gd name="connsiteX1" fmla="*/ 1195260 w 1195260"/>
              <a:gd name="connsiteY1" fmla="*/ 0 h 1195260"/>
              <a:gd name="connsiteX2" fmla="*/ 1195260 w 1195260"/>
              <a:gd name="connsiteY2" fmla="*/ 1195260 h 1195260"/>
              <a:gd name="connsiteX3" fmla="*/ 0 w 1195260"/>
              <a:gd name="connsiteY3" fmla="*/ 1195260 h 1195260"/>
            </a:gdLst>
            <a:ahLst/>
            <a:cxnLst>
              <a:cxn ang="0">
                <a:pos x="connsiteX0" y="connsiteY0"/>
              </a:cxn>
              <a:cxn ang="0">
                <a:pos x="connsiteX1" y="connsiteY1"/>
              </a:cxn>
              <a:cxn ang="0">
                <a:pos x="connsiteX2" y="connsiteY2"/>
              </a:cxn>
              <a:cxn ang="0">
                <a:pos x="connsiteX3" y="connsiteY3"/>
              </a:cxn>
            </a:cxnLst>
            <a:rect l="l" t="t" r="r" b="b"/>
            <a:pathLst>
              <a:path w="1195260" h="1195260">
                <a:moveTo>
                  <a:pt x="1195260" y="0"/>
                </a:moveTo>
                <a:cubicBezTo>
                  <a:pt x="1195260" y="660124"/>
                  <a:pt x="660124" y="1195260"/>
                  <a:pt x="0" y="1195260"/>
                </a:cubicBezTo>
                <a:lnTo>
                  <a:pt x="0" y="0"/>
                </a:lnTo>
                <a:lnTo>
                  <a:pt x="119526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32" tIns="78233" rIns="428316" bIns="428316" numCol="1" spcCol="1270" anchor="ctr" anchorCtr="0">
            <a:noAutofit/>
          </a:bodyPr>
          <a:lstStyle/>
          <a:p>
            <a:pPr lvl="0" algn="ctr" defTabSz="625475">
              <a:lnSpc>
                <a:spcPct val="90000"/>
              </a:lnSpc>
              <a:spcBef>
                <a:spcPct val="0"/>
              </a:spcBef>
              <a:spcAft>
                <a:spcPct val="35000"/>
              </a:spcAft>
              <a:buNone/>
            </a:pPr>
            <a:r>
              <a:rPr lang="es-MX" sz="1400" kern="1200" dirty="0">
                <a:latin typeface="Garamond" panose="02020404030301010803" pitchFamily="18" charset="0"/>
              </a:rPr>
              <a:t>Mar-</a:t>
            </a:r>
            <a:r>
              <a:rPr lang="es-MX" sz="1400" dirty="0" err="1">
                <a:latin typeface="Garamond" panose="02020404030301010803" pitchFamily="18" charset="0"/>
              </a:rPr>
              <a:t>Ago</a:t>
            </a:r>
            <a:endParaRPr lang="es-MX" sz="1400" kern="1200" dirty="0">
              <a:latin typeface="Garamond" panose="02020404030301010803" pitchFamily="18" charset="0"/>
            </a:endParaRPr>
          </a:p>
        </p:txBody>
      </p:sp>
      <p:sp>
        <p:nvSpPr>
          <p:cNvPr id="26" name="Freeform: Shape 25">
            <a:extLst>
              <a:ext uri="{FF2B5EF4-FFF2-40B4-BE49-F238E27FC236}">
                <a16:creationId xmlns:a16="http://schemas.microsoft.com/office/drawing/2014/main" id="{CEDA6D1E-8CBE-82CE-C53D-5D13396299CE}"/>
              </a:ext>
            </a:extLst>
          </p:cNvPr>
          <p:cNvSpPr/>
          <p:nvPr/>
        </p:nvSpPr>
        <p:spPr>
          <a:xfrm>
            <a:off x="8356261" y="4365576"/>
            <a:ext cx="1195260" cy="1195260"/>
          </a:xfrm>
          <a:custGeom>
            <a:avLst/>
            <a:gdLst>
              <a:gd name="connsiteX0" fmla="*/ 0 w 1195260"/>
              <a:gd name="connsiteY0" fmla="*/ 1195260 h 1195260"/>
              <a:gd name="connsiteX1" fmla="*/ 1195260 w 1195260"/>
              <a:gd name="connsiteY1" fmla="*/ 0 h 1195260"/>
              <a:gd name="connsiteX2" fmla="*/ 1195260 w 1195260"/>
              <a:gd name="connsiteY2" fmla="*/ 1195260 h 1195260"/>
              <a:gd name="connsiteX3" fmla="*/ 0 w 1195260"/>
              <a:gd name="connsiteY3" fmla="*/ 1195260 h 1195260"/>
            </a:gdLst>
            <a:ahLst/>
            <a:cxnLst>
              <a:cxn ang="0">
                <a:pos x="connsiteX0" y="connsiteY0"/>
              </a:cxn>
              <a:cxn ang="0">
                <a:pos x="connsiteX1" y="connsiteY1"/>
              </a:cxn>
              <a:cxn ang="0">
                <a:pos x="connsiteX2" y="connsiteY2"/>
              </a:cxn>
              <a:cxn ang="0">
                <a:pos x="connsiteX3" y="connsiteY3"/>
              </a:cxn>
            </a:cxnLst>
            <a:rect l="l" t="t" r="r" b="b"/>
            <a:pathLst>
              <a:path w="1195260" h="1195260">
                <a:moveTo>
                  <a:pt x="1195260" y="1195260"/>
                </a:moveTo>
                <a:cubicBezTo>
                  <a:pt x="535136" y="1195260"/>
                  <a:pt x="0" y="660124"/>
                  <a:pt x="0" y="0"/>
                </a:cubicBezTo>
                <a:lnTo>
                  <a:pt x="1195260" y="0"/>
                </a:lnTo>
                <a:lnTo>
                  <a:pt x="1195260" y="11952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8316" tIns="78231" rIns="78232" bIns="428316" numCol="1" spcCol="1270" anchor="ctr" anchorCtr="0">
            <a:noAutofit/>
          </a:bodyPr>
          <a:lstStyle/>
          <a:p>
            <a:pPr marL="0" lvl="0" indent="0" algn="ctr" defTabSz="488950">
              <a:lnSpc>
                <a:spcPct val="90000"/>
              </a:lnSpc>
              <a:spcBef>
                <a:spcPct val="0"/>
              </a:spcBef>
              <a:spcAft>
                <a:spcPct val="35000"/>
              </a:spcAft>
              <a:buNone/>
            </a:pPr>
            <a:r>
              <a:rPr lang="es-MX" sz="1400" kern="1200" dirty="0" err="1">
                <a:latin typeface="Garamond" panose="02020404030301010803" pitchFamily="18" charset="0"/>
              </a:rPr>
              <a:t>Sep</a:t>
            </a:r>
            <a:endParaRPr lang="es-MX" sz="1400" kern="1200" dirty="0">
              <a:latin typeface="Garamond" panose="02020404030301010803" pitchFamily="18" charset="0"/>
            </a:endParaRPr>
          </a:p>
        </p:txBody>
      </p:sp>
      <p:sp>
        <p:nvSpPr>
          <p:cNvPr id="27" name="Arrow: Circular 26">
            <a:extLst>
              <a:ext uri="{FF2B5EF4-FFF2-40B4-BE49-F238E27FC236}">
                <a16:creationId xmlns:a16="http://schemas.microsoft.com/office/drawing/2014/main" id="{C544B956-4230-8A5B-7C43-79633C8DC095}"/>
              </a:ext>
            </a:extLst>
          </p:cNvPr>
          <p:cNvSpPr/>
          <p:nvPr/>
        </p:nvSpPr>
        <p:spPr>
          <a:xfrm>
            <a:off x="9372785" y="4089534"/>
            <a:ext cx="412682" cy="358854"/>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s-MX"/>
          </a:p>
        </p:txBody>
      </p:sp>
      <p:sp>
        <p:nvSpPr>
          <p:cNvPr id="28" name="Arrow: Circular 27">
            <a:extLst>
              <a:ext uri="{FF2B5EF4-FFF2-40B4-BE49-F238E27FC236}">
                <a16:creationId xmlns:a16="http://schemas.microsoft.com/office/drawing/2014/main" id="{4EE3FB74-D2A8-09D0-8550-96105280056F}"/>
              </a:ext>
            </a:extLst>
          </p:cNvPr>
          <p:cNvSpPr/>
          <p:nvPr/>
        </p:nvSpPr>
        <p:spPr>
          <a:xfrm rot="10800000">
            <a:off x="9372785" y="4227555"/>
            <a:ext cx="412682" cy="358854"/>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s-MX"/>
          </a:p>
        </p:txBody>
      </p:sp>
      <p:sp>
        <p:nvSpPr>
          <p:cNvPr id="30" name="TextBox 29">
            <a:extLst>
              <a:ext uri="{FF2B5EF4-FFF2-40B4-BE49-F238E27FC236}">
                <a16:creationId xmlns:a16="http://schemas.microsoft.com/office/drawing/2014/main" id="{CDFCC62A-E5ED-023B-ACB2-A83562FA18C0}"/>
              </a:ext>
            </a:extLst>
          </p:cNvPr>
          <p:cNvSpPr txBox="1"/>
          <p:nvPr/>
        </p:nvSpPr>
        <p:spPr>
          <a:xfrm>
            <a:off x="10171750" y="3029135"/>
            <a:ext cx="1750620" cy="740587"/>
          </a:xfrm>
          <a:prstGeom prst="rect">
            <a:avLst/>
          </a:prstGeom>
          <a:noFill/>
        </p:spPr>
        <p:txBody>
          <a:bodyPr wrap="square">
            <a:spAutoFit/>
          </a:bodyPr>
          <a:lstStyle/>
          <a:p>
            <a:pPr marL="0" lvl="1" algn="r" defTabSz="355600">
              <a:lnSpc>
                <a:spcPct val="90000"/>
              </a:lnSpc>
              <a:spcBef>
                <a:spcPct val="0"/>
              </a:spcBef>
              <a:spcAft>
                <a:spcPct val="15000"/>
              </a:spcAft>
            </a:pPr>
            <a:r>
              <a:rPr lang="es-MX" sz="1400" b="1" kern="1200" dirty="0">
                <a:latin typeface="Garamond" panose="02020404030301010803" pitchFamily="18" charset="0"/>
              </a:rPr>
              <a:t>Revisa visión y</a:t>
            </a:r>
          </a:p>
          <a:p>
            <a:pPr marL="0" lvl="1" algn="r" defTabSz="355600">
              <a:lnSpc>
                <a:spcPct val="90000"/>
              </a:lnSpc>
              <a:spcBef>
                <a:spcPct val="0"/>
              </a:spcBef>
              <a:spcAft>
                <a:spcPct val="15000"/>
              </a:spcAft>
            </a:pPr>
            <a:r>
              <a:rPr lang="es-MX" sz="1400" b="1" kern="1200" dirty="0">
                <a:latin typeface="Garamond" panose="02020404030301010803" pitchFamily="18" charset="0"/>
              </a:rPr>
              <a:t>determina </a:t>
            </a:r>
          </a:p>
          <a:p>
            <a:pPr marL="0" lvl="1" algn="r" defTabSz="355600">
              <a:lnSpc>
                <a:spcPct val="90000"/>
              </a:lnSpc>
              <a:spcBef>
                <a:spcPct val="0"/>
              </a:spcBef>
              <a:spcAft>
                <a:spcPct val="15000"/>
              </a:spcAft>
            </a:pPr>
            <a:r>
              <a:rPr lang="es-MX" sz="1400" b="1" kern="1200" dirty="0">
                <a:latin typeface="Garamond" panose="02020404030301010803" pitchFamily="18" charset="0"/>
              </a:rPr>
              <a:t>prioridades</a:t>
            </a:r>
          </a:p>
        </p:txBody>
      </p:sp>
      <p:sp>
        <p:nvSpPr>
          <p:cNvPr id="32" name="TextBox 31">
            <a:extLst>
              <a:ext uri="{FF2B5EF4-FFF2-40B4-BE49-F238E27FC236}">
                <a16:creationId xmlns:a16="http://schemas.microsoft.com/office/drawing/2014/main" id="{1D19A725-27F8-CD77-8B17-CA29EB9C2176}"/>
              </a:ext>
            </a:extLst>
          </p:cNvPr>
          <p:cNvSpPr txBox="1"/>
          <p:nvPr/>
        </p:nvSpPr>
        <p:spPr>
          <a:xfrm>
            <a:off x="10361636" y="4950486"/>
            <a:ext cx="1560734" cy="675954"/>
          </a:xfrm>
          <a:prstGeom prst="rect">
            <a:avLst/>
          </a:prstGeom>
          <a:noFill/>
        </p:spPr>
        <p:txBody>
          <a:bodyPr wrap="square">
            <a:spAutoFit/>
          </a:bodyPr>
          <a:lstStyle>
            <a:defPPr>
              <a:defRPr lang="es-MX"/>
            </a:defPPr>
            <a:lvl2pPr marL="0" lvl="1" algn="r" defTabSz="355600">
              <a:lnSpc>
                <a:spcPct val="90000"/>
              </a:lnSpc>
              <a:spcBef>
                <a:spcPct val="0"/>
              </a:spcBef>
              <a:spcAft>
                <a:spcPct val="15000"/>
              </a:spcAft>
              <a:defRPr sz="1400">
                <a:latin typeface="Garamond" panose="02020404030301010803" pitchFamily="18" charset="0"/>
              </a:defRPr>
            </a:lvl2pPr>
          </a:lstStyle>
          <a:p>
            <a:pPr lvl="1"/>
            <a:r>
              <a:rPr lang="es-MX" b="1" dirty="0"/>
              <a:t>Recepción de propuestas y BSTN revisa</a:t>
            </a:r>
          </a:p>
        </p:txBody>
      </p:sp>
      <p:sp>
        <p:nvSpPr>
          <p:cNvPr id="34" name="TextBox 33">
            <a:extLst>
              <a:ext uri="{FF2B5EF4-FFF2-40B4-BE49-F238E27FC236}">
                <a16:creationId xmlns:a16="http://schemas.microsoft.com/office/drawing/2014/main" id="{D082D8A3-5717-14C8-073D-651A5DB43603}"/>
              </a:ext>
            </a:extLst>
          </p:cNvPr>
          <p:cNvSpPr txBox="1"/>
          <p:nvPr/>
        </p:nvSpPr>
        <p:spPr>
          <a:xfrm>
            <a:off x="7228091" y="5011554"/>
            <a:ext cx="1776153" cy="514372"/>
          </a:xfrm>
          <a:prstGeom prst="rect">
            <a:avLst/>
          </a:prstGeom>
          <a:noFill/>
        </p:spPr>
        <p:txBody>
          <a:bodyPr wrap="square">
            <a:spAutoFit/>
          </a:bodyPr>
          <a:lstStyle/>
          <a:p>
            <a:pPr marL="0" lvl="1" algn="l" defTabSz="355600">
              <a:lnSpc>
                <a:spcPct val="90000"/>
              </a:lnSpc>
              <a:spcBef>
                <a:spcPct val="0"/>
              </a:spcBef>
              <a:spcAft>
                <a:spcPct val="15000"/>
              </a:spcAft>
            </a:pPr>
            <a:r>
              <a:rPr lang="es-MX" sz="1400" b="1" kern="1200" dirty="0">
                <a:latin typeface="Garamond" panose="02020404030301010803" pitchFamily="18" charset="0"/>
              </a:rPr>
              <a:t>EB revisa</a:t>
            </a:r>
          </a:p>
          <a:p>
            <a:pPr marL="0" lvl="1" algn="l" defTabSz="355600">
              <a:lnSpc>
                <a:spcPct val="90000"/>
              </a:lnSpc>
              <a:spcBef>
                <a:spcPct val="0"/>
              </a:spcBef>
              <a:spcAft>
                <a:spcPct val="15000"/>
              </a:spcAft>
            </a:pPr>
            <a:r>
              <a:rPr lang="es-MX" sz="1400" b="1" kern="1200" dirty="0">
                <a:latin typeface="Garamond" panose="02020404030301010803" pitchFamily="18" charset="0"/>
              </a:rPr>
              <a:t>propuestas</a:t>
            </a:r>
          </a:p>
        </p:txBody>
      </p:sp>
      <p:sp>
        <p:nvSpPr>
          <p:cNvPr id="37" name="TextBox 36">
            <a:extLst>
              <a:ext uri="{FF2B5EF4-FFF2-40B4-BE49-F238E27FC236}">
                <a16:creationId xmlns:a16="http://schemas.microsoft.com/office/drawing/2014/main" id="{DCE5B863-60F1-0565-1775-017128EB4CE2}"/>
              </a:ext>
            </a:extLst>
          </p:cNvPr>
          <p:cNvSpPr txBox="1"/>
          <p:nvPr/>
        </p:nvSpPr>
        <p:spPr>
          <a:xfrm>
            <a:off x="7207733" y="2968702"/>
            <a:ext cx="1940768" cy="869854"/>
          </a:xfrm>
          <a:prstGeom prst="rect">
            <a:avLst/>
          </a:prstGeom>
          <a:noFill/>
        </p:spPr>
        <p:txBody>
          <a:bodyPr wrap="square">
            <a:spAutoFit/>
          </a:bodyPr>
          <a:lstStyle>
            <a:defPPr>
              <a:defRPr lang="es-MX"/>
            </a:defPPr>
            <a:lvl2pPr marL="0" lvl="1" algn="r" defTabSz="355600">
              <a:lnSpc>
                <a:spcPct val="90000"/>
              </a:lnSpc>
              <a:spcBef>
                <a:spcPct val="0"/>
              </a:spcBef>
              <a:spcAft>
                <a:spcPct val="15000"/>
              </a:spcAft>
              <a:defRPr sz="1400">
                <a:latin typeface="Garamond" panose="02020404030301010803" pitchFamily="18" charset="0"/>
              </a:defRPr>
            </a:lvl2pPr>
          </a:lstStyle>
          <a:p>
            <a:pPr lvl="1" algn="l"/>
            <a:r>
              <a:rPr lang="es-MX" b="1" dirty="0"/>
              <a:t>Avances de plan de trabajo vigente y votación de nuevos proyectos</a:t>
            </a:r>
          </a:p>
        </p:txBody>
      </p:sp>
      <p:sp>
        <p:nvSpPr>
          <p:cNvPr id="38" name="Oval 37">
            <a:extLst>
              <a:ext uri="{FF2B5EF4-FFF2-40B4-BE49-F238E27FC236}">
                <a16:creationId xmlns:a16="http://schemas.microsoft.com/office/drawing/2014/main" id="{9313F18E-4EA8-D32D-8FFF-A3A04F9BB9AB}"/>
              </a:ext>
            </a:extLst>
          </p:cNvPr>
          <p:cNvSpPr/>
          <p:nvPr/>
        </p:nvSpPr>
        <p:spPr>
          <a:xfrm>
            <a:off x="8866111" y="2076833"/>
            <a:ext cx="1495525" cy="618926"/>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atin typeface="Garamond" panose="02020404030301010803" pitchFamily="18" charset="0"/>
              </a:rPr>
              <a:t>Ciclo de revisión</a:t>
            </a:r>
          </a:p>
        </p:txBody>
      </p:sp>
      <p:pic>
        <p:nvPicPr>
          <p:cNvPr id="39" name="Picture 38">
            <a:extLst>
              <a:ext uri="{FF2B5EF4-FFF2-40B4-BE49-F238E27FC236}">
                <a16:creationId xmlns:a16="http://schemas.microsoft.com/office/drawing/2014/main" id="{4332D662-C75A-DB50-5FF4-F3F75B8D5145}"/>
              </a:ext>
            </a:extLst>
          </p:cNvPr>
          <p:cNvPicPr>
            <a:picLocks noChangeAspect="1"/>
          </p:cNvPicPr>
          <p:nvPr/>
        </p:nvPicPr>
        <p:blipFill>
          <a:blip r:embed="rId3">
            <a:alphaModFix amt="35000"/>
          </a:blip>
          <a:stretch>
            <a:fillRect/>
          </a:stretch>
        </p:blipFill>
        <p:spPr>
          <a:xfrm>
            <a:off x="9563489" y="33985"/>
            <a:ext cx="2628511" cy="814621"/>
          </a:xfrm>
          <a:prstGeom prst="rect">
            <a:avLst/>
          </a:prstGeom>
        </p:spPr>
      </p:pic>
      <p:cxnSp>
        <p:nvCxnSpPr>
          <p:cNvPr id="41" name="Connector: Elbow 40">
            <a:extLst>
              <a:ext uri="{FF2B5EF4-FFF2-40B4-BE49-F238E27FC236}">
                <a16:creationId xmlns:a16="http://schemas.microsoft.com/office/drawing/2014/main" id="{79DB7C5B-3907-44CA-28C6-29F21CC01C33}"/>
              </a:ext>
            </a:extLst>
          </p:cNvPr>
          <p:cNvCxnSpPr>
            <a:cxnSpLocks/>
            <a:stCxn id="2" idx="3"/>
            <a:endCxn id="38" idx="0"/>
          </p:cNvCxnSpPr>
          <p:nvPr/>
        </p:nvCxnSpPr>
        <p:spPr>
          <a:xfrm>
            <a:off x="7078211" y="1205621"/>
            <a:ext cx="2535663" cy="87121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91A77E66-F88E-1BC9-5B01-3B0AC511DC6A}"/>
              </a:ext>
            </a:extLst>
          </p:cNvPr>
          <p:cNvCxnSpPr>
            <a:stCxn id="2" idx="1"/>
            <a:endCxn id="16" idx="0"/>
          </p:cNvCxnSpPr>
          <p:nvPr/>
        </p:nvCxnSpPr>
        <p:spPr>
          <a:xfrm rot="10800000" flipV="1">
            <a:off x="2647089" y="1205620"/>
            <a:ext cx="2297520" cy="83926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A4F81CA8-FA86-299E-4D2A-6FE82AB95158}"/>
              </a:ext>
            </a:extLst>
          </p:cNvPr>
          <p:cNvCxnSpPr>
            <a:cxnSpLocks/>
            <a:stCxn id="2" idx="2"/>
            <a:endCxn id="5" idx="0"/>
          </p:cNvCxnSpPr>
          <p:nvPr/>
        </p:nvCxnSpPr>
        <p:spPr>
          <a:xfrm>
            <a:off x="6011410" y="1627110"/>
            <a:ext cx="2672" cy="1916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7" name="Picture 4">
            <a:extLst>
              <a:ext uri="{FF2B5EF4-FFF2-40B4-BE49-F238E27FC236}">
                <a16:creationId xmlns:a16="http://schemas.microsoft.com/office/drawing/2014/main" id="{5AFBAEEF-3FF8-E5CB-CD61-8B5ED39AA3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90" y="2648300"/>
            <a:ext cx="633713" cy="618926"/>
          </a:xfrm>
          <a:prstGeom prst="rect">
            <a:avLst/>
          </a:prstGeom>
          <a:noFill/>
          <a:extLst>
            <a:ext uri="{909E8E84-426E-40DD-AFC4-6F175D3DCCD1}">
              <a14:hiddenFill xmlns:a14="http://schemas.microsoft.com/office/drawing/2010/main">
                <a:solidFill>
                  <a:srgbClr val="FFFFFF"/>
                </a:solidFill>
              </a14:hiddenFill>
            </a:ext>
          </a:extLst>
        </p:spPr>
      </p:pic>
      <p:pic>
        <p:nvPicPr>
          <p:cNvPr id="48" name="Imagen 11">
            <a:extLst>
              <a:ext uri="{FF2B5EF4-FFF2-40B4-BE49-F238E27FC236}">
                <a16:creationId xmlns:a16="http://schemas.microsoft.com/office/drawing/2014/main" id="{592445B8-A335-35A3-848C-B6DF295B3CFE}"/>
              </a:ext>
            </a:extLst>
          </p:cNvPr>
          <p:cNvPicPr>
            <a:picLocks noChangeAspect="1"/>
          </p:cNvPicPr>
          <p:nvPr/>
        </p:nvPicPr>
        <p:blipFill>
          <a:blip r:embed="rId5"/>
          <a:stretch>
            <a:fillRect/>
          </a:stretch>
        </p:blipFill>
        <p:spPr>
          <a:xfrm>
            <a:off x="4340005" y="5270731"/>
            <a:ext cx="406459" cy="594819"/>
          </a:xfrm>
          <a:prstGeom prst="rect">
            <a:avLst/>
          </a:prstGeom>
        </p:spPr>
      </p:pic>
      <p:pic>
        <p:nvPicPr>
          <p:cNvPr id="49" name="Picture 6">
            <a:extLst>
              <a:ext uri="{FF2B5EF4-FFF2-40B4-BE49-F238E27FC236}">
                <a16:creationId xmlns:a16="http://schemas.microsoft.com/office/drawing/2014/main" id="{542CE32A-58F4-74F6-DBF6-91B0ED2902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63" y="5178903"/>
            <a:ext cx="898014" cy="7094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a:extLst>
              <a:ext uri="{FF2B5EF4-FFF2-40B4-BE49-F238E27FC236}">
                <a16:creationId xmlns:a16="http://schemas.microsoft.com/office/drawing/2014/main" id="{A84ED47A-D35F-C27D-7C64-51D390126F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2466" y="2674665"/>
            <a:ext cx="778222" cy="412458"/>
          </a:xfrm>
          <a:prstGeom prst="rect">
            <a:avLst/>
          </a:prstGeom>
          <a:noFill/>
          <a:extLst>
            <a:ext uri="{909E8E84-426E-40DD-AFC4-6F175D3DCCD1}">
              <a14:hiddenFill xmlns:a14="http://schemas.microsoft.com/office/drawing/2010/main">
                <a:solidFill>
                  <a:srgbClr val="FFFFFF"/>
                </a:solidFill>
              </a14:hiddenFill>
            </a:ext>
          </a:extLst>
        </p:spPr>
      </p:pic>
      <p:sp>
        <p:nvSpPr>
          <p:cNvPr id="55" name="Oval 54">
            <a:extLst>
              <a:ext uri="{FF2B5EF4-FFF2-40B4-BE49-F238E27FC236}">
                <a16:creationId xmlns:a16="http://schemas.microsoft.com/office/drawing/2014/main" id="{E0FDC719-E003-EF58-1362-9768478DCD46}"/>
              </a:ext>
            </a:extLst>
          </p:cNvPr>
          <p:cNvSpPr/>
          <p:nvPr/>
        </p:nvSpPr>
        <p:spPr>
          <a:xfrm>
            <a:off x="5263647" y="3941947"/>
            <a:ext cx="1495525" cy="618926"/>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latin typeface="Garamond" panose="02020404030301010803" pitchFamily="18" charset="0"/>
              </a:rPr>
              <a:t>Proyectos</a:t>
            </a:r>
          </a:p>
        </p:txBody>
      </p:sp>
      <p:cxnSp>
        <p:nvCxnSpPr>
          <p:cNvPr id="57" name="Straight Arrow Connector 56">
            <a:extLst>
              <a:ext uri="{FF2B5EF4-FFF2-40B4-BE49-F238E27FC236}">
                <a16:creationId xmlns:a16="http://schemas.microsoft.com/office/drawing/2014/main" id="{996DE0CA-19B1-319F-CF09-617DA6E90833}"/>
              </a:ext>
            </a:extLst>
          </p:cNvPr>
          <p:cNvCxnSpPr>
            <a:cxnSpLocks/>
            <a:stCxn id="5" idx="2"/>
            <a:endCxn id="55" idx="0"/>
          </p:cNvCxnSpPr>
          <p:nvPr/>
        </p:nvCxnSpPr>
        <p:spPr>
          <a:xfrm flipH="1">
            <a:off x="6011410" y="2569029"/>
            <a:ext cx="2672" cy="13729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Arrow: Chevron 57">
            <a:extLst>
              <a:ext uri="{FF2B5EF4-FFF2-40B4-BE49-F238E27FC236}">
                <a16:creationId xmlns:a16="http://schemas.microsoft.com/office/drawing/2014/main" id="{AD993961-7C0A-087B-1A2A-C497A8A709DB}"/>
              </a:ext>
            </a:extLst>
          </p:cNvPr>
          <p:cNvSpPr/>
          <p:nvPr/>
        </p:nvSpPr>
        <p:spPr>
          <a:xfrm>
            <a:off x="4890950" y="2880894"/>
            <a:ext cx="267442" cy="2858946"/>
          </a:xfrm>
          <a:prstGeom prst="chevron">
            <a:avLst>
              <a:gd name="adj" fmla="val 85556"/>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bg2"/>
              </a:solidFill>
            </a:endParaRPr>
          </a:p>
        </p:txBody>
      </p:sp>
      <p:sp>
        <p:nvSpPr>
          <p:cNvPr id="59" name="Arrow: Chevron 58">
            <a:extLst>
              <a:ext uri="{FF2B5EF4-FFF2-40B4-BE49-F238E27FC236}">
                <a16:creationId xmlns:a16="http://schemas.microsoft.com/office/drawing/2014/main" id="{12971F54-104A-BD0D-7736-946FE39E646C}"/>
              </a:ext>
            </a:extLst>
          </p:cNvPr>
          <p:cNvSpPr/>
          <p:nvPr/>
        </p:nvSpPr>
        <p:spPr>
          <a:xfrm flipH="1">
            <a:off x="6816163" y="2884006"/>
            <a:ext cx="267442" cy="2858946"/>
          </a:xfrm>
          <a:prstGeom prst="chevron">
            <a:avLst>
              <a:gd name="adj" fmla="val 85556"/>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bg2"/>
              </a:solidFill>
            </a:endParaRPr>
          </a:p>
        </p:txBody>
      </p:sp>
    </p:spTree>
    <p:extLst>
      <p:ext uri="{BB962C8B-B14F-4D97-AF65-F5344CB8AC3E}">
        <p14:creationId xmlns:p14="http://schemas.microsoft.com/office/powerpoint/2010/main" val="9784297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4AAAEF3-D0A8-4440-2EC3-8818EBE7C836}"/>
              </a:ext>
            </a:extLst>
          </p:cNvPr>
          <p:cNvSpPr/>
          <p:nvPr/>
        </p:nvSpPr>
        <p:spPr>
          <a:xfrm>
            <a:off x="9804455" y="6104708"/>
            <a:ext cx="2113620" cy="7532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angle 20">
            <a:extLst>
              <a:ext uri="{FF2B5EF4-FFF2-40B4-BE49-F238E27FC236}">
                <a16:creationId xmlns:a16="http://schemas.microsoft.com/office/drawing/2014/main" id="{F45BF14A-11B3-9F9B-6971-BB71C5331849}"/>
              </a:ext>
            </a:extLst>
          </p:cNvPr>
          <p:cNvSpPr/>
          <p:nvPr/>
        </p:nvSpPr>
        <p:spPr>
          <a:xfrm>
            <a:off x="9644699" y="1460902"/>
            <a:ext cx="2328455" cy="584775"/>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dirty="0">
                <a:ln>
                  <a:noFill/>
                </a:ln>
                <a:solidFill>
                  <a:srgbClr val="00A1E2">
                    <a:lumMod val="75000"/>
                  </a:srgbClr>
                </a:solidFill>
                <a:effectLst/>
                <a:uLnTx/>
                <a:uFillTx/>
                <a:latin typeface="Garamond" panose="02020404030301010803" pitchFamily="18" charset="0"/>
                <a:ea typeface="+mn-ea"/>
                <a:cs typeface="Arial" panose="020B0604020202020204" pitchFamily="34" charset="0"/>
              </a:rPr>
              <a:t>Estándares</a:t>
            </a:r>
          </a:p>
          <a:p>
            <a:pPr marL="0" marR="0" lvl="0" indent="0" algn="ctr" defTabSz="914400" rtl="0" eaLnBrk="1" fontAlgn="auto" latinLnBrk="0" hangingPunct="1">
              <a:spcBef>
                <a:spcPts val="0"/>
              </a:spcBef>
              <a:spcAft>
                <a:spcPts val="0"/>
              </a:spcAft>
              <a:buClrTx/>
              <a:buSzTx/>
              <a:buFontTx/>
              <a:buNone/>
              <a:tabLst/>
              <a:defRPr/>
            </a:pPr>
            <a:r>
              <a:rPr lang="es-MX" sz="1600" b="1" dirty="0">
                <a:solidFill>
                  <a:srgbClr val="00A1E2">
                    <a:lumMod val="75000"/>
                  </a:srgbClr>
                </a:solidFill>
                <a:latin typeface="Garamond" panose="02020404030301010803" pitchFamily="18" charset="0"/>
                <a:cs typeface="Arial" panose="020B0604020202020204" pitchFamily="34" charset="0"/>
              </a:rPr>
              <a:t>(Canadá)</a:t>
            </a:r>
            <a:endParaRPr kumimoji="0" lang="es-MX" sz="1600" b="1" i="0" u="none" strike="noStrike" kern="1200" cap="none" spc="0" normalizeH="0" baseline="0" noProof="0" dirty="0">
              <a:ln>
                <a:noFill/>
              </a:ln>
              <a:solidFill>
                <a:srgbClr val="00A1E2">
                  <a:lumMod val="75000"/>
                </a:srgbClr>
              </a:solidFill>
              <a:effectLst/>
              <a:uLnTx/>
              <a:uFillTx/>
              <a:latin typeface="Garamond" panose="02020404030301010803" pitchFamily="18" charset="0"/>
              <a:ea typeface="+mn-ea"/>
              <a:cs typeface="Arial" panose="020B0604020202020204" pitchFamily="34" charset="0"/>
            </a:endParaRPr>
          </a:p>
        </p:txBody>
      </p:sp>
      <p:sp>
        <p:nvSpPr>
          <p:cNvPr id="3" name="Rectangle 20">
            <a:extLst>
              <a:ext uri="{FF2B5EF4-FFF2-40B4-BE49-F238E27FC236}">
                <a16:creationId xmlns:a16="http://schemas.microsoft.com/office/drawing/2014/main" id="{936D27B7-C824-4BD2-11F3-5CE4545BE212}"/>
              </a:ext>
            </a:extLst>
          </p:cNvPr>
          <p:cNvSpPr/>
          <p:nvPr/>
        </p:nvSpPr>
        <p:spPr>
          <a:xfrm>
            <a:off x="3532156" y="964060"/>
            <a:ext cx="2331948" cy="1077218"/>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dirty="0">
                <a:ln>
                  <a:noFill/>
                </a:ln>
                <a:solidFill>
                  <a:srgbClr val="00A1E2">
                    <a:lumMod val="75000"/>
                  </a:srgbClr>
                </a:solidFill>
                <a:effectLst/>
                <a:uLnTx/>
                <a:uFillTx/>
                <a:latin typeface="Garamond" panose="02020404030301010803" pitchFamily="18" charset="0"/>
                <a:ea typeface="+mn-ea"/>
                <a:cs typeface="Arial" panose="020B0604020202020204" pitchFamily="34" charset="0"/>
              </a:rPr>
              <a:t>Red de </a:t>
            </a:r>
            <a:r>
              <a:rPr lang="es-MX" sz="1600" b="1" dirty="0">
                <a:solidFill>
                  <a:srgbClr val="00A1E2">
                    <a:lumMod val="75000"/>
                  </a:srgbClr>
                </a:solidFill>
                <a:latin typeface="Garamond" panose="02020404030301010803" pitchFamily="18" charset="0"/>
                <a:cs typeface="Arial" panose="020B0604020202020204" pitchFamily="34" charset="0"/>
              </a:rPr>
              <a:t>reflexión </a:t>
            </a:r>
            <a:r>
              <a:rPr kumimoji="0" lang="es-MX" sz="1600" b="1" i="0" u="none" strike="noStrike" kern="1200" cap="none" spc="0" normalizeH="0" baseline="0" noProof="0" dirty="0">
                <a:ln>
                  <a:noFill/>
                </a:ln>
                <a:solidFill>
                  <a:srgbClr val="00A1E2">
                    <a:lumMod val="75000"/>
                  </a:srgbClr>
                </a:solidFill>
                <a:effectLst/>
                <a:uLnTx/>
                <a:uFillTx/>
                <a:latin typeface="Garamond" panose="02020404030301010803" pitchFamily="18" charset="0"/>
                <a:ea typeface="+mn-ea"/>
                <a:cs typeface="Arial" panose="020B0604020202020204" pitchFamily="34" charset="0"/>
              </a:rPr>
              <a:t>de pensamiento</a:t>
            </a:r>
          </a:p>
          <a:p>
            <a:pPr marL="0" marR="0" lvl="0" indent="0" algn="ctr"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dirty="0">
                <a:ln>
                  <a:noFill/>
                </a:ln>
                <a:solidFill>
                  <a:srgbClr val="00A1E2">
                    <a:lumMod val="75000"/>
                  </a:srgbClr>
                </a:solidFill>
                <a:effectLst/>
                <a:uLnTx/>
                <a:uFillTx/>
                <a:latin typeface="Garamond" panose="02020404030301010803" pitchFamily="18" charset="0"/>
                <a:ea typeface="+mn-ea"/>
                <a:cs typeface="Arial" panose="020B0604020202020204" pitchFamily="34" charset="0"/>
              </a:rPr>
              <a:t> innovador</a:t>
            </a:r>
          </a:p>
          <a:p>
            <a:pPr marL="0" marR="0" lvl="0" indent="0" algn="ctr" defTabSz="914400" rtl="0" eaLnBrk="1" fontAlgn="auto" latinLnBrk="0" hangingPunct="1">
              <a:spcBef>
                <a:spcPts val="0"/>
              </a:spcBef>
              <a:spcAft>
                <a:spcPts val="0"/>
              </a:spcAft>
              <a:buClrTx/>
              <a:buSzTx/>
              <a:buFontTx/>
              <a:buNone/>
              <a:tabLst/>
              <a:defRPr/>
            </a:pPr>
            <a:r>
              <a:rPr lang="es-MX" sz="1600" b="1" dirty="0">
                <a:solidFill>
                  <a:srgbClr val="00A1E2">
                    <a:lumMod val="75000"/>
                  </a:srgbClr>
                </a:solidFill>
                <a:latin typeface="Garamond" panose="02020404030301010803" pitchFamily="18" charset="0"/>
                <a:cs typeface="Arial" panose="020B0604020202020204" pitchFamily="34" charset="0"/>
              </a:rPr>
              <a:t>(Países Bajos)</a:t>
            </a:r>
            <a:r>
              <a:rPr kumimoji="0" lang="es-MX" sz="1600" b="1" i="0" u="none" strike="noStrike" kern="1200" cap="none" spc="0" normalizeH="0" baseline="0" noProof="0" dirty="0">
                <a:ln>
                  <a:noFill/>
                </a:ln>
                <a:solidFill>
                  <a:srgbClr val="00A1E2">
                    <a:lumMod val="75000"/>
                  </a:srgbClr>
                </a:solidFill>
                <a:effectLst/>
                <a:uLnTx/>
                <a:uFillTx/>
                <a:latin typeface="Garamond" panose="02020404030301010803" pitchFamily="18" charset="0"/>
                <a:ea typeface="+mn-ea"/>
                <a:cs typeface="Arial" panose="020B0604020202020204" pitchFamily="34" charset="0"/>
              </a:rPr>
              <a:t> </a:t>
            </a:r>
          </a:p>
        </p:txBody>
      </p:sp>
      <p:sp>
        <p:nvSpPr>
          <p:cNvPr id="4" name="Rectangle 20">
            <a:extLst>
              <a:ext uri="{FF2B5EF4-FFF2-40B4-BE49-F238E27FC236}">
                <a16:creationId xmlns:a16="http://schemas.microsoft.com/office/drawing/2014/main" id="{658B35AC-EBCA-ED03-D31B-C57CC0674697}"/>
              </a:ext>
            </a:extLst>
          </p:cNvPr>
          <p:cNvSpPr/>
          <p:nvPr/>
        </p:nvSpPr>
        <p:spPr>
          <a:xfrm>
            <a:off x="739917" y="964060"/>
            <a:ext cx="2075537" cy="1077218"/>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dirty="0">
                <a:ln>
                  <a:noFill/>
                </a:ln>
                <a:solidFill>
                  <a:srgbClr val="002060"/>
                </a:solidFill>
                <a:effectLst/>
                <a:uLnTx/>
                <a:uFillTx/>
                <a:latin typeface="Garamond" panose="02020404030301010803" pitchFamily="18" charset="0"/>
                <a:ea typeface="+mn-ea"/>
                <a:cs typeface="Arial" panose="020B0604020202020204" pitchFamily="34" charset="0"/>
              </a:rPr>
              <a:t>Aplicación de ciencia de datos y métodos modernos</a:t>
            </a:r>
          </a:p>
          <a:p>
            <a:pPr marL="0" marR="0" lvl="0" indent="0" algn="ctr" defTabSz="914400" rtl="0" eaLnBrk="1" fontAlgn="auto" latinLnBrk="0" hangingPunct="1">
              <a:spcBef>
                <a:spcPts val="0"/>
              </a:spcBef>
              <a:spcAft>
                <a:spcPts val="0"/>
              </a:spcAft>
              <a:buClrTx/>
              <a:buSzTx/>
              <a:buFontTx/>
              <a:buNone/>
              <a:tabLst/>
              <a:defRPr/>
            </a:pPr>
            <a:r>
              <a:rPr lang="es-MX" sz="1600" b="1" dirty="0">
                <a:solidFill>
                  <a:srgbClr val="002060"/>
                </a:solidFill>
                <a:latin typeface="Garamond" panose="02020404030301010803" pitchFamily="18" charset="0"/>
                <a:cs typeface="Arial" panose="020B0604020202020204" pitchFamily="34" charset="0"/>
              </a:rPr>
              <a:t>(Nueva Zelanda)</a:t>
            </a:r>
            <a:endParaRPr kumimoji="0" lang="es-MX" sz="1600" b="1" i="0" u="none" strike="noStrike" kern="1200" cap="none" spc="0" normalizeH="0" baseline="0" noProof="0" dirty="0">
              <a:ln>
                <a:noFill/>
              </a:ln>
              <a:solidFill>
                <a:srgbClr val="002060"/>
              </a:solidFill>
              <a:effectLst/>
              <a:uLnTx/>
              <a:uFillTx/>
              <a:latin typeface="Garamond" panose="02020404030301010803" pitchFamily="18" charset="0"/>
              <a:ea typeface="+mn-ea"/>
              <a:cs typeface="Arial" panose="020B0604020202020204" pitchFamily="34" charset="0"/>
            </a:endParaRPr>
          </a:p>
        </p:txBody>
      </p:sp>
      <p:sp>
        <p:nvSpPr>
          <p:cNvPr id="5" name="Rectangle 20">
            <a:extLst>
              <a:ext uri="{FF2B5EF4-FFF2-40B4-BE49-F238E27FC236}">
                <a16:creationId xmlns:a16="http://schemas.microsoft.com/office/drawing/2014/main" id="{8F6C0946-67AC-F39E-CF27-2BB07213C40E}"/>
              </a:ext>
            </a:extLst>
          </p:cNvPr>
          <p:cNvSpPr/>
          <p:nvPr/>
        </p:nvSpPr>
        <p:spPr>
          <a:xfrm>
            <a:off x="6560187" y="1219453"/>
            <a:ext cx="2184504" cy="830997"/>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dirty="0">
                <a:ln>
                  <a:noFill/>
                </a:ln>
                <a:solidFill>
                  <a:srgbClr val="002060"/>
                </a:solidFill>
                <a:effectLst/>
                <a:uLnTx/>
                <a:uFillTx/>
                <a:latin typeface="Garamond" panose="02020404030301010803" pitchFamily="18" charset="0"/>
                <a:ea typeface="+mn-ea"/>
                <a:cs typeface="Arial" panose="020B0604020202020204" pitchFamily="34" charset="0"/>
              </a:rPr>
              <a:t>Capacidades y comunicación</a:t>
            </a:r>
          </a:p>
          <a:p>
            <a:pPr marL="0" marR="0" lvl="0" indent="0" algn="ctr"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dirty="0">
                <a:ln>
                  <a:noFill/>
                </a:ln>
                <a:solidFill>
                  <a:srgbClr val="002060"/>
                </a:solidFill>
                <a:effectLst/>
                <a:uLnTx/>
                <a:uFillTx/>
                <a:latin typeface="Garamond" panose="02020404030301010803" pitchFamily="18" charset="0"/>
                <a:ea typeface="+mn-ea"/>
                <a:cs typeface="Arial" panose="020B0604020202020204" pitchFamily="34" charset="0"/>
              </a:rPr>
              <a:t>(Polonia e Irlanda)</a:t>
            </a:r>
          </a:p>
        </p:txBody>
      </p:sp>
      <p:pic>
        <p:nvPicPr>
          <p:cNvPr id="10" name="Picture 2">
            <a:extLst>
              <a:ext uri="{FF2B5EF4-FFF2-40B4-BE49-F238E27FC236}">
                <a16:creationId xmlns:a16="http://schemas.microsoft.com/office/drawing/2014/main" id="{AFB9FC3D-5ACB-9A3B-6F02-107F41E9F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3689" y="1502669"/>
            <a:ext cx="814993" cy="4319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BB9F5808-3EF6-5531-07EF-47DEB1E155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51" y="1354880"/>
            <a:ext cx="663123" cy="64765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B2ED17D3-A8EE-3009-CC29-2C37CF55E6AD}"/>
              </a:ext>
            </a:extLst>
          </p:cNvPr>
          <p:cNvPicPr>
            <a:picLocks noChangeAspect="1"/>
          </p:cNvPicPr>
          <p:nvPr/>
        </p:nvPicPr>
        <p:blipFill>
          <a:blip r:embed="rId5"/>
          <a:stretch>
            <a:fillRect/>
          </a:stretch>
        </p:blipFill>
        <p:spPr>
          <a:xfrm>
            <a:off x="3410934" y="1271261"/>
            <a:ext cx="439960" cy="643844"/>
          </a:xfrm>
          <a:prstGeom prst="rect">
            <a:avLst/>
          </a:prstGeom>
        </p:spPr>
      </p:pic>
      <p:pic>
        <p:nvPicPr>
          <p:cNvPr id="13" name="Picture 6">
            <a:extLst>
              <a:ext uri="{FF2B5EF4-FFF2-40B4-BE49-F238E27FC236}">
                <a16:creationId xmlns:a16="http://schemas.microsoft.com/office/drawing/2014/main" id="{4CB96CE7-0F23-C9FD-5C1A-8036A9F6D8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494" y="1305151"/>
            <a:ext cx="729195"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
            <a:extLst>
              <a:ext uri="{FF2B5EF4-FFF2-40B4-BE49-F238E27FC236}">
                <a16:creationId xmlns:a16="http://schemas.microsoft.com/office/drawing/2014/main" id="{6788F5E4-C946-2ECC-111F-AD4C45ACDC5E}"/>
              </a:ext>
            </a:extLst>
          </p:cNvPr>
          <p:cNvSpPr txBox="1">
            <a:spLocks/>
          </p:cNvSpPr>
          <p:nvPr/>
        </p:nvSpPr>
        <p:spPr>
          <a:xfrm>
            <a:off x="250015" y="160137"/>
            <a:ext cx="11182349" cy="57606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2800" b="1" i="0" u="none" strike="noStrike" kern="1200" cap="none" spc="0" normalizeH="0" baseline="0" noProof="0" dirty="0">
                <a:ln>
                  <a:noFill/>
                </a:ln>
                <a:solidFill>
                  <a:srgbClr val="033057"/>
                </a:solidFill>
                <a:effectLst/>
                <a:uLnTx/>
                <a:uFillTx/>
                <a:latin typeface="Garamond"/>
                <a:ea typeface="맑은 고딕"/>
                <a:cs typeface="Arial"/>
              </a:rPr>
              <a:t>HLG-MOS: </a:t>
            </a:r>
            <a:r>
              <a:rPr kumimoji="0" lang="es-MX" altLang="ko-KR" b="1" i="0" u="none" strike="noStrike" kern="1200" cap="none" spc="0" normalizeH="0" baseline="0" noProof="0" dirty="0">
                <a:ln>
                  <a:noFill/>
                </a:ln>
                <a:solidFill>
                  <a:srgbClr val="033057"/>
                </a:solidFill>
                <a:effectLst/>
                <a:uLnTx/>
                <a:uFillTx/>
                <a:latin typeface="Garamond"/>
                <a:ea typeface="맑은 고딕"/>
                <a:cs typeface="Arial"/>
              </a:rPr>
              <a:t>Grupos de modernización</a:t>
            </a:r>
            <a:endParaRPr kumimoji="0" lang="es-MX" sz="2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CuadroTexto 17">
            <a:extLst>
              <a:ext uri="{FF2B5EF4-FFF2-40B4-BE49-F238E27FC236}">
                <a16:creationId xmlns:a16="http://schemas.microsoft.com/office/drawing/2014/main" id="{788208F0-3E21-B4CD-E9F6-57AA87297DF2}"/>
              </a:ext>
            </a:extLst>
          </p:cNvPr>
          <p:cNvSpPr txBox="1"/>
          <p:nvPr/>
        </p:nvSpPr>
        <p:spPr>
          <a:xfrm>
            <a:off x="9405731" y="2324324"/>
            <a:ext cx="2592000" cy="3693319"/>
          </a:xfrm>
          <a:prstGeom prst="rect">
            <a:avLst/>
          </a:prstGeom>
          <a:solidFill>
            <a:schemeClr val="bg1"/>
          </a:solidFill>
        </p:spPr>
        <p:txBody>
          <a:bodyPr wrap="square">
            <a:spAutoFit/>
          </a:bodyPr>
          <a:lstStyle/>
          <a:p>
            <a:r>
              <a:rPr lang="es-MX" b="1">
                <a:solidFill>
                  <a:srgbClr val="002060"/>
                </a:solidFill>
                <a:latin typeface="Garamond" panose="02020404030301010803" pitchFamily="18" charset="0"/>
                <a:cs typeface="Arial" panose="020B0604020202020204" pitchFamily="34" charset="0"/>
              </a:rPr>
              <a:t>Contribuciones:</a:t>
            </a:r>
          </a:p>
          <a:p>
            <a:pPr marL="180975" indent="-180975">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GSBPM</a:t>
            </a:r>
          </a:p>
          <a:p>
            <a:pPr marL="180975" indent="-180975">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GAMSO</a:t>
            </a:r>
          </a:p>
          <a:p>
            <a:pPr marL="180975" indent="-180975">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GSIM</a:t>
            </a:r>
          </a:p>
          <a:p>
            <a:pPr marL="180975" indent="-180975">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CSPA</a:t>
            </a:r>
          </a:p>
          <a:p>
            <a:endParaRPr lang="es-MX" dirty="0">
              <a:solidFill>
                <a:schemeClr val="bg2">
                  <a:lumMod val="50000"/>
                </a:schemeClr>
              </a:solidFill>
              <a:latin typeface="Garamond" panose="02020404030301010803" pitchFamily="18" charset="0"/>
              <a:cs typeface="Arial" panose="020B0604020202020204" pitchFamily="34" charset="0"/>
            </a:endParaRPr>
          </a:p>
          <a:p>
            <a:r>
              <a:rPr lang="es-MX" sz="1800" b="1" i="0" u="none" strike="noStrike" baseline="0" dirty="0">
                <a:solidFill>
                  <a:srgbClr val="0070C0"/>
                </a:solidFill>
                <a:latin typeface="Garamond" panose="02020404030301010803" pitchFamily="18" charset="0"/>
                <a:cs typeface="Arial" panose="020B0604020202020204" pitchFamily="34" charset="0"/>
              </a:rPr>
              <a:t>En 2023:</a:t>
            </a:r>
          </a:p>
          <a:p>
            <a:pPr marL="285750" indent="-285750">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Revisión GAMSO</a:t>
            </a:r>
          </a:p>
          <a:p>
            <a:pPr marL="285750" indent="-285750">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Revisi</a:t>
            </a:r>
            <a:r>
              <a:rPr lang="es-MX" dirty="0">
                <a:solidFill>
                  <a:schemeClr val="bg2">
                    <a:lumMod val="50000"/>
                  </a:schemeClr>
                </a:solidFill>
                <a:latin typeface="Garamond" panose="02020404030301010803" pitchFamily="18" charset="0"/>
                <a:cs typeface="Arial" panose="020B0604020202020204" pitchFamily="34" charset="0"/>
              </a:rPr>
              <a:t>ón GSIM</a:t>
            </a:r>
          </a:p>
          <a:p>
            <a:pPr marL="285750" indent="-285750">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SDMX-DDI-GS</a:t>
            </a:r>
            <a:r>
              <a:rPr lang="es-MX" dirty="0">
                <a:solidFill>
                  <a:schemeClr val="bg2">
                    <a:lumMod val="50000"/>
                  </a:schemeClr>
                </a:solidFill>
                <a:latin typeface="Garamond" panose="02020404030301010803" pitchFamily="18" charset="0"/>
                <a:cs typeface="Arial" panose="020B0604020202020204" pitchFamily="34" charset="0"/>
              </a:rPr>
              <a:t>BPM</a:t>
            </a:r>
          </a:p>
          <a:p>
            <a:pPr marL="285750" indent="-285750">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Ontología</a:t>
            </a:r>
            <a:r>
              <a:rPr lang="es-MX" dirty="0">
                <a:solidFill>
                  <a:schemeClr val="bg2">
                    <a:lumMod val="50000"/>
                  </a:schemeClr>
                </a:solidFill>
                <a:latin typeface="Garamond" panose="02020404030301010803" pitchFamily="18" charset="0"/>
                <a:cs typeface="Arial" panose="020B0604020202020204" pitchFamily="34" charset="0"/>
              </a:rPr>
              <a:t> para estadísticas oficiales (Fase 2)</a:t>
            </a:r>
            <a:endParaRPr lang="es-MX" sz="1800" i="0" u="none" strike="noStrike" baseline="0" dirty="0">
              <a:solidFill>
                <a:schemeClr val="bg2">
                  <a:lumMod val="50000"/>
                </a:schemeClr>
              </a:solidFill>
              <a:latin typeface="Garamond" panose="02020404030301010803" pitchFamily="18" charset="0"/>
              <a:cs typeface="Arial" panose="020B0604020202020204" pitchFamily="34" charset="0"/>
            </a:endParaRPr>
          </a:p>
        </p:txBody>
      </p:sp>
      <p:sp>
        <p:nvSpPr>
          <p:cNvPr id="6" name="CuadroTexto 17">
            <a:extLst>
              <a:ext uri="{FF2B5EF4-FFF2-40B4-BE49-F238E27FC236}">
                <a16:creationId xmlns:a16="http://schemas.microsoft.com/office/drawing/2014/main" id="{2E5C0A8D-C135-D7FB-EC2C-FF61F3DF66EB}"/>
              </a:ext>
            </a:extLst>
          </p:cNvPr>
          <p:cNvSpPr txBox="1"/>
          <p:nvPr/>
        </p:nvSpPr>
        <p:spPr>
          <a:xfrm>
            <a:off x="337859" y="2324324"/>
            <a:ext cx="2592000" cy="4247317"/>
          </a:xfrm>
          <a:prstGeom prst="rect">
            <a:avLst/>
          </a:prstGeom>
          <a:noFill/>
        </p:spPr>
        <p:txBody>
          <a:bodyPr wrap="square">
            <a:spAutoFit/>
          </a:bodyPr>
          <a:lstStyle/>
          <a:p>
            <a:r>
              <a:rPr lang="es-MX" b="1" dirty="0">
                <a:solidFill>
                  <a:srgbClr val="002060"/>
                </a:solidFill>
                <a:latin typeface="Garamond" panose="02020404030301010803" pitchFamily="18" charset="0"/>
                <a:cs typeface="Arial" panose="020B0604020202020204" pitchFamily="34" charset="0"/>
              </a:rPr>
              <a:t>Contribuciones:</a:t>
            </a:r>
          </a:p>
          <a:p>
            <a:pPr marL="180975" indent="-180975">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Ciencia de datos</a:t>
            </a:r>
          </a:p>
          <a:p>
            <a:pPr marL="180975" indent="-180975">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Inteligencia artificial</a:t>
            </a:r>
            <a:endParaRPr lang="es-MX" sz="1800" i="0" u="none" strike="noStrike" baseline="0" dirty="0">
              <a:solidFill>
                <a:schemeClr val="bg2">
                  <a:lumMod val="50000"/>
                </a:schemeClr>
              </a:solidFill>
              <a:latin typeface="Garamond" panose="02020404030301010803" pitchFamily="18" charset="0"/>
              <a:cs typeface="Arial" panose="020B0604020202020204" pitchFamily="34" charset="0"/>
            </a:endParaRPr>
          </a:p>
          <a:p>
            <a:endParaRPr lang="es-MX" dirty="0">
              <a:solidFill>
                <a:schemeClr val="bg2">
                  <a:lumMod val="50000"/>
                </a:schemeClr>
              </a:solidFill>
              <a:latin typeface="Garamond" panose="02020404030301010803" pitchFamily="18" charset="0"/>
              <a:cs typeface="Arial" panose="020B0604020202020204" pitchFamily="34" charset="0"/>
            </a:endParaRPr>
          </a:p>
          <a:p>
            <a:endParaRPr lang="es-MX" sz="1800" i="0" u="none" strike="noStrike" baseline="0" dirty="0">
              <a:solidFill>
                <a:schemeClr val="bg2">
                  <a:lumMod val="50000"/>
                </a:schemeClr>
              </a:solidFill>
              <a:latin typeface="Garamond" panose="02020404030301010803" pitchFamily="18" charset="0"/>
              <a:cs typeface="Arial" panose="020B0604020202020204" pitchFamily="34" charset="0"/>
            </a:endParaRPr>
          </a:p>
          <a:p>
            <a:endParaRPr lang="es-MX" dirty="0">
              <a:solidFill>
                <a:schemeClr val="bg2">
                  <a:lumMod val="50000"/>
                </a:schemeClr>
              </a:solidFill>
              <a:latin typeface="Garamond" panose="02020404030301010803" pitchFamily="18" charset="0"/>
              <a:cs typeface="Arial" panose="020B0604020202020204" pitchFamily="34" charset="0"/>
            </a:endParaRPr>
          </a:p>
          <a:p>
            <a:r>
              <a:rPr lang="es-MX" sz="1800" b="1" i="0" u="none" strike="noStrike" baseline="0" dirty="0">
                <a:solidFill>
                  <a:srgbClr val="0070C0"/>
                </a:solidFill>
                <a:latin typeface="Garamond" panose="02020404030301010803" pitchFamily="18" charset="0"/>
                <a:cs typeface="Arial" panose="020B0604020202020204" pitchFamily="34" charset="0"/>
              </a:rPr>
              <a:t>En 2023:</a:t>
            </a:r>
          </a:p>
          <a:p>
            <a:pPr marL="285750" indent="-285750">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Comprensión y selección de modelos de ML</a:t>
            </a:r>
          </a:p>
          <a:p>
            <a:pPr marL="285750" indent="-285750">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Edición de datos con base en ML</a:t>
            </a:r>
          </a:p>
          <a:p>
            <a:pPr marL="285750" indent="-285750">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Marco internacional sobre IA responsable en ONE</a:t>
            </a:r>
          </a:p>
        </p:txBody>
      </p:sp>
      <p:sp>
        <p:nvSpPr>
          <p:cNvPr id="8" name="CuadroTexto 17">
            <a:extLst>
              <a:ext uri="{FF2B5EF4-FFF2-40B4-BE49-F238E27FC236}">
                <a16:creationId xmlns:a16="http://schemas.microsoft.com/office/drawing/2014/main" id="{DEB17DF6-D477-8C18-B8AD-3920F2C0276E}"/>
              </a:ext>
            </a:extLst>
          </p:cNvPr>
          <p:cNvSpPr txBox="1"/>
          <p:nvPr/>
        </p:nvSpPr>
        <p:spPr>
          <a:xfrm>
            <a:off x="3360483" y="2324324"/>
            <a:ext cx="2592000" cy="2585323"/>
          </a:xfrm>
          <a:prstGeom prst="rect">
            <a:avLst/>
          </a:prstGeom>
          <a:noFill/>
        </p:spPr>
        <p:txBody>
          <a:bodyPr wrap="square">
            <a:spAutoFit/>
          </a:bodyPr>
          <a:lstStyle/>
          <a:p>
            <a:r>
              <a:rPr lang="es-MX" b="1">
                <a:solidFill>
                  <a:srgbClr val="002060"/>
                </a:solidFill>
                <a:latin typeface="Garamond" panose="02020404030301010803" pitchFamily="18" charset="0"/>
                <a:cs typeface="Arial" panose="020B0604020202020204" pitchFamily="34" charset="0"/>
              </a:rPr>
              <a:t>Contribuciones:</a:t>
            </a:r>
          </a:p>
          <a:p>
            <a:pPr marL="180975" indent="-180975">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“Fábrica de ideas”</a:t>
            </a:r>
          </a:p>
          <a:p>
            <a:pPr marL="180975" indent="-180975">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Filtro de propuestas de proyectos con base en impacto potencial</a:t>
            </a:r>
            <a:endParaRPr lang="es-MX" sz="1800" i="0" u="none" strike="noStrike" baseline="0" dirty="0">
              <a:solidFill>
                <a:schemeClr val="bg2">
                  <a:lumMod val="50000"/>
                </a:schemeClr>
              </a:solidFill>
              <a:latin typeface="Garamond" panose="02020404030301010803" pitchFamily="18" charset="0"/>
              <a:cs typeface="Arial" panose="020B0604020202020204" pitchFamily="34" charset="0"/>
            </a:endParaRPr>
          </a:p>
          <a:p>
            <a:endParaRPr lang="es-MX" dirty="0">
              <a:solidFill>
                <a:schemeClr val="bg2">
                  <a:lumMod val="50000"/>
                </a:schemeClr>
              </a:solidFill>
              <a:latin typeface="Garamond" panose="02020404030301010803" pitchFamily="18" charset="0"/>
              <a:cs typeface="Arial" panose="020B0604020202020204" pitchFamily="34" charset="0"/>
            </a:endParaRPr>
          </a:p>
          <a:p>
            <a:r>
              <a:rPr lang="es-MX" sz="1800" b="1" i="0" u="none" strike="noStrike" baseline="0" dirty="0">
                <a:solidFill>
                  <a:srgbClr val="0070C0"/>
                </a:solidFill>
                <a:latin typeface="Garamond" panose="02020404030301010803" pitchFamily="18" charset="0"/>
                <a:cs typeface="Arial" panose="020B0604020202020204" pitchFamily="34" charset="0"/>
              </a:rPr>
              <a:t>En 2023:</a:t>
            </a:r>
          </a:p>
          <a:p>
            <a:pPr marL="285750" indent="-285750">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Gemelos digitales</a:t>
            </a:r>
          </a:p>
          <a:p>
            <a:pPr marL="285750" indent="-285750">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El future de las </a:t>
            </a:r>
            <a:r>
              <a:rPr lang="es-MX" dirty="0">
                <a:solidFill>
                  <a:schemeClr val="bg2">
                    <a:lumMod val="50000"/>
                  </a:schemeClr>
                </a:solidFill>
                <a:latin typeface="Garamond" panose="02020404030301010803" pitchFamily="18" charset="0"/>
                <a:cs typeface="Arial" panose="020B0604020202020204" pitchFamily="34" charset="0"/>
              </a:rPr>
              <a:t>SNE</a:t>
            </a:r>
            <a:endParaRPr lang="es-MX" sz="1800" i="0" u="none" strike="noStrike" baseline="0" dirty="0">
              <a:solidFill>
                <a:schemeClr val="bg2">
                  <a:lumMod val="50000"/>
                </a:schemeClr>
              </a:solidFill>
              <a:latin typeface="Garamond" panose="02020404030301010803" pitchFamily="18" charset="0"/>
              <a:cs typeface="Arial" panose="020B0604020202020204" pitchFamily="34" charset="0"/>
            </a:endParaRPr>
          </a:p>
        </p:txBody>
      </p:sp>
      <p:sp>
        <p:nvSpPr>
          <p:cNvPr id="9" name="CuadroTexto 17">
            <a:extLst>
              <a:ext uri="{FF2B5EF4-FFF2-40B4-BE49-F238E27FC236}">
                <a16:creationId xmlns:a16="http://schemas.microsoft.com/office/drawing/2014/main" id="{C2C16025-1192-B93B-BFC7-FDE6E8B9B8BD}"/>
              </a:ext>
            </a:extLst>
          </p:cNvPr>
          <p:cNvSpPr txBox="1"/>
          <p:nvPr/>
        </p:nvSpPr>
        <p:spPr>
          <a:xfrm>
            <a:off x="6383107" y="2324324"/>
            <a:ext cx="2592000" cy="4247317"/>
          </a:xfrm>
          <a:prstGeom prst="rect">
            <a:avLst/>
          </a:prstGeom>
          <a:noFill/>
        </p:spPr>
        <p:txBody>
          <a:bodyPr wrap="square">
            <a:spAutoFit/>
          </a:bodyPr>
          <a:lstStyle/>
          <a:p>
            <a:r>
              <a:rPr lang="es-MX" b="1" dirty="0">
                <a:solidFill>
                  <a:srgbClr val="002060"/>
                </a:solidFill>
                <a:latin typeface="Garamond" panose="02020404030301010803" pitchFamily="18" charset="0"/>
                <a:cs typeface="Arial" panose="020B0604020202020204" pitchFamily="34" charset="0"/>
              </a:rPr>
              <a:t>Contribuciones:</a:t>
            </a:r>
          </a:p>
          <a:p>
            <a:pPr marL="180975" indent="-180975">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Cambio organización</a:t>
            </a:r>
            <a:endParaRPr lang="es-MX" dirty="0">
              <a:solidFill>
                <a:schemeClr val="bg2">
                  <a:lumMod val="50000"/>
                </a:schemeClr>
              </a:solidFill>
              <a:latin typeface="Garamond" panose="02020404030301010803" pitchFamily="18" charset="0"/>
              <a:cs typeface="Arial" panose="020B0604020202020204" pitchFamily="34" charset="0"/>
            </a:endParaRPr>
          </a:p>
          <a:p>
            <a:pPr marL="180975" indent="-180975">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Desafío en comunicación</a:t>
            </a:r>
          </a:p>
          <a:p>
            <a:endParaRPr lang="es-MX" dirty="0">
              <a:solidFill>
                <a:schemeClr val="bg2">
                  <a:lumMod val="50000"/>
                </a:schemeClr>
              </a:solidFill>
              <a:latin typeface="Garamond" panose="02020404030301010803" pitchFamily="18" charset="0"/>
              <a:cs typeface="Arial" panose="020B0604020202020204" pitchFamily="34" charset="0"/>
            </a:endParaRPr>
          </a:p>
          <a:p>
            <a:endParaRPr lang="es-MX" sz="1800" i="0" u="none" strike="noStrike" baseline="0" dirty="0">
              <a:solidFill>
                <a:schemeClr val="bg2">
                  <a:lumMod val="50000"/>
                </a:schemeClr>
              </a:solidFill>
              <a:latin typeface="Garamond" panose="02020404030301010803" pitchFamily="18" charset="0"/>
              <a:cs typeface="Arial" panose="020B0604020202020204" pitchFamily="34" charset="0"/>
            </a:endParaRPr>
          </a:p>
          <a:p>
            <a:r>
              <a:rPr lang="es-MX" sz="1800" b="1" i="0" u="none" strike="noStrike" baseline="0" dirty="0">
                <a:solidFill>
                  <a:srgbClr val="0070C0"/>
                </a:solidFill>
                <a:latin typeface="Garamond" panose="02020404030301010803" pitchFamily="18" charset="0"/>
                <a:cs typeface="Arial" panose="020B0604020202020204" pitchFamily="34" charset="0"/>
              </a:rPr>
              <a:t>En 2023:</a:t>
            </a:r>
          </a:p>
          <a:p>
            <a:pPr marL="285750" indent="-285750">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Futuro del  trabajo</a:t>
            </a:r>
          </a:p>
          <a:p>
            <a:pPr marL="285750" indent="-285750">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Ética en las organizaciones</a:t>
            </a:r>
          </a:p>
          <a:p>
            <a:pPr marL="285750" indent="-285750">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Estrategias de comunicación, investigación de mercado y mar</a:t>
            </a:r>
            <a:r>
              <a:rPr lang="es-MX" dirty="0">
                <a:solidFill>
                  <a:schemeClr val="bg2">
                    <a:lumMod val="50000"/>
                  </a:schemeClr>
                </a:solidFill>
                <a:latin typeface="Garamond" panose="02020404030301010803" pitchFamily="18" charset="0"/>
                <a:cs typeface="Arial" panose="020B0604020202020204" pitchFamily="34" charset="0"/>
              </a:rPr>
              <a:t>keting digital</a:t>
            </a:r>
            <a:endParaRPr lang="es-MX" sz="1800" i="0" u="none" strike="noStrike" baseline="0" dirty="0">
              <a:solidFill>
                <a:schemeClr val="bg2">
                  <a:lumMod val="50000"/>
                </a:schemeClr>
              </a:solidFill>
              <a:latin typeface="Garamond" panose="02020404030301010803" pitchFamily="18" charset="0"/>
              <a:cs typeface="Arial" panose="020B0604020202020204" pitchFamily="34" charset="0"/>
            </a:endParaRPr>
          </a:p>
        </p:txBody>
      </p:sp>
      <p:pic>
        <p:nvPicPr>
          <p:cNvPr id="16" name="Picture 15">
            <a:extLst>
              <a:ext uri="{FF2B5EF4-FFF2-40B4-BE49-F238E27FC236}">
                <a16:creationId xmlns:a16="http://schemas.microsoft.com/office/drawing/2014/main" id="{68CB4C36-1AA1-7213-1182-5CF0F36FE699}"/>
              </a:ext>
            </a:extLst>
          </p:cNvPr>
          <p:cNvPicPr>
            <a:picLocks noChangeAspect="1"/>
          </p:cNvPicPr>
          <p:nvPr/>
        </p:nvPicPr>
        <p:blipFill>
          <a:blip r:embed="rId7">
            <a:alphaModFix amt="35000"/>
          </a:blip>
          <a:stretch>
            <a:fillRect/>
          </a:stretch>
        </p:blipFill>
        <p:spPr>
          <a:xfrm>
            <a:off x="9563489" y="33985"/>
            <a:ext cx="2628511" cy="814621"/>
          </a:xfrm>
          <a:prstGeom prst="rect">
            <a:avLst/>
          </a:prstGeom>
        </p:spPr>
      </p:pic>
      <p:sp>
        <p:nvSpPr>
          <p:cNvPr id="23" name="Rectangle: Rounded Corners 22">
            <a:extLst>
              <a:ext uri="{FF2B5EF4-FFF2-40B4-BE49-F238E27FC236}">
                <a16:creationId xmlns:a16="http://schemas.microsoft.com/office/drawing/2014/main" id="{C650AD9F-0F1E-B3F2-24F7-C2A60498899D}"/>
              </a:ext>
            </a:extLst>
          </p:cNvPr>
          <p:cNvSpPr/>
          <p:nvPr/>
        </p:nvSpPr>
        <p:spPr>
          <a:xfrm>
            <a:off x="246187" y="2171345"/>
            <a:ext cx="2683672" cy="4400296"/>
          </a:xfrm>
          <a:prstGeom prst="roundRect">
            <a:avLst/>
          </a:prstGeom>
          <a:noFill/>
          <a:ln w="9525">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angle: Rounded Corners 23">
            <a:extLst>
              <a:ext uri="{FF2B5EF4-FFF2-40B4-BE49-F238E27FC236}">
                <a16:creationId xmlns:a16="http://schemas.microsoft.com/office/drawing/2014/main" id="{52D1EC79-3891-247C-319D-A747B350229B}"/>
              </a:ext>
            </a:extLst>
          </p:cNvPr>
          <p:cNvSpPr/>
          <p:nvPr/>
        </p:nvSpPr>
        <p:spPr>
          <a:xfrm>
            <a:off x="3238375" y="2171345"/>
            <a:ext cx="2683672" cy="4400296"/>
          </a:xfrm>
          <a:prstGeom prst="roundRect">
            <a:avLst/>
          </a:prstGeom>
          <a:noFill/>
          <a:ln w="9525">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angle: Rounded Corners 24">
            <a:extLst>
              <a:ext uri="{FF2B5EF4-FFF2-40B4-BE49-F238E27FC236}">
                <a16:creationId xmlns:a16="http://schemas.microsoft.com/office/drawing/2014/main" id="{974C5D2A-908C-A315-7334-AB21553E3993}"/>
              </a:ext>
            </a:extLst>
          </p:cNvPr>
          <p:cNvSpPr/>
          <p:nvPr/>
        </p:nvSpPr>
        <p:spPr>
          <a:xfrm>
            <a:off x="6230563" y="2171345"/>
            <a:ext cx="2683672" cy="4400296"/>
          </a:xfrm>
          <a:prstGeom prst="roundRect">
            <a:avLst/>
          </a:prstGeom>
          <a:noFill/>
          <a:ln w="9525">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Rectangle: Rounded Corners 25">
            <a:extLst>
              <a:ext uri="{FF2B5EF4-FFF2-40B4-BE49-F238E27FC236}">
                <a16:creationId xmlns:a16="http://schemas.microsoft.com/office/drawing/2014/main" id="{F0E9FC76-4DC3-1290-5B3D-6B920CCA64E3}"/>
              </a:ext>
            </a:extLst>
          </p:cNvPr>
          <p:cNvSpPr/>
          <p:nvPr/>
        </p:nvSpPr>
        <p:spPr>
          <a:xfrm>
            <a:off x="9220049" y="2171345"/>
            <a:ext cx="2683672" cy="4400296"/>
          </a:xfrm>
          <a:prstGeom prst="roundRect">
            <a:avLst/>
          </a:prstGeom>
          <a:noFill/>
          <a:ln w="9525">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0390901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4AAAEF3-D0A8-4440-2EC3-8818EBE7C836}"/>
              </a:ext>
            </a:extLst>
          </p:cNvPr>
          <p:cNvSpPr/>
          <p:nvPr/>
        </p:nvSpPr>
        <p:spPr>
          <a:xfrm>
            <a:off x="9630429" y="4378989"/>
            <a:ext cx="2113620" cy="23233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Rectangle 20">
            <a:extLst>
              <a:ext uri="{FF2B5EF4-FFF2-40B4-BE49-F238E27FC236}">
                <a16:creationId xmlns:a16="http://schemas.microsoft.com/office/drawing/2014/main" id="{F45BF14A-11B3-9F9B-6971-BB71C5331849}"/>
              </a:ext>
            </a:extLst>
          </p:cNvPr>
          <p:cNvSpPr/>
          <p:nvPr/>
        </p:nvSpPr>
        <p:spPr>
          <a:xfrm>
            <a:off x="9523012" y="1370512"/>
            <a:ext cx="2328455" cy="338554"/>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dirty="0">
                <a:ln>
                  <a:noFill/>
                </a:ln>
                <a:solidFill>
                  <a:srgbClr val="00A1E2">
                    <a:lumMod val="75000"/>
                  </a:srgbClr>
                </a:solidFill>
                <a:effectLst/>
                <a:uLnTx/>
                <a:uFillTx/>
                <a:latin typeface="Garamond" panose="02020404030301010803" pitchFamily="18" charset="0"/>
                <a:ea typeface="+mn-ea"/>
                <a:cs typeface="Arial" panose="020B0604020202020204" pitchFamily="34" charset="0"/>
              </a:rPr>
              <a:t>Estándares</a:t>
            </a:r>
          </a:p>
        </p:txBody>
      </p:sp>
      <p:sp>
        <p:nvSpPr>
          <p:cNvPr id="3" name="Rectangle 20">
            <a:extLst>
              <a:ext uri="{FF2B5EF4-FFF2-40B4-BE49-F238E27FC236}">
                <a16:creationId xmlns:a16="http://schemas.microsoft.com/office/drawing/2014/main" id="{936D27B7-C824-4BD2-11F3-5CE4545BE212}"/>
              </a:ext>
            </a:extLst>
          </p:cNvPr>
          <p:cNvSpPr/>
          <p:nvPr/>
        </p:nvSpPr>
        <p:spPr>
          <a:xfrm>
            <a:off x="3509241" y="1047875"/>
            <a:ext cx="2331948" cy="830997"/>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dirty="0">
                <a:ln>
                  <a:noFill/>
                </a:ln>
                <a:solidFill>
                  <a:srgbClr val="00A1E2">
                    <a:lumMod val="75000"/>
                  </a:srgbClr>
                </a:solidFill>
                <a:effectLst/>
                <a:uLnTx/>
                <a:uFillTx/>
                <a:latin typeface="Garamond" panose="02020404030301010803" pitchFamily="18" charset="0"/>
                <a:ea typeface="+mn-ea"/>
                <a:cs typeface="Arial" panose="020B0604020202020204" pitchFamily="34" charset="0"/>
              </a:rPr>
              <a:t>Red de </a:t>
            </a:r>
            <a:r>
              <a:rPr lang="es-MX" sz="1600" b="1" dirty="0">
                <a:solidFill>
                  <a:srgbClr val="00A1E2">
                    <a:lumMod val="75000"/>
                  </a:srgbClr>
                </a:solidFill>
                <a:latin typeface="Garamond" panose="02020404030301010803" pitchFamily="18" charset="0"/>
                <a:cs typeface="Arial" panose="020B0604020202020204" pitchFamily="34" charset="0"/>
              </a:rPr>
              <a:t>reflexión </a:t>
            </a:r>
            <a:r>
              <a:rPr kumimoji="0" lang="es-MX" sz="1600" b="1" i="0" u="none" strike="noStrike" kern="1200" cap="none" spc="0" normalizeH="0" baseline="0" noProof="0" dirty="0">
                <a:ln>
                  <a:noFill/>
                </a:ln>
                <a:solidFill>
                  <a:srgbClr val="00A1E2">
                    <a:lumMod val="75000"/>
                  </a:srgbClr>
                </a:solidFill>
                <a:effectLst/>
                <a:uLnTx/>
                <a:uFillTx/>
                <a:latin typeface="Garamond" panose="02020404030301010803" pitchFamily="18" charset="0"/>
                <a:ea typeface="+mn-ea"/>
                <a:cs typeface="Arial" panose="020B0604020202020204" pitchFamily="34" charset="0"/>
              </a:rPr>
              <a:t>de pensamiento </a:t>
            </a:r>
          </a:p>
          <a:p>
            <a:pPr marL="0" marR="0" lvl="0" indent="0" algn="ctr"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dirty="0">
                <a:ln>
                  <a:noFill/>
                </a:ln>
                <a:solidFill>
                  <a:srgbClr val="00A1E2">
                    <a:lumMod val="75000"/>
                  </a:srgbClr>
                </a:solidFill>
                <a:effectLst/>
                <a:uLnTx/>
                <a:uFillTx/>
                <a:latin typeface="Garamond" panose="02020404030301010803" pitchFamily="18" charset="0"/>
                <a:ea typeface="+mn-ea"/>
                <a:cs typeface="Arial" panose="020B0604020202020204" pitchFamily="34" charset="0"/>
              </a:rPr>
              <a:t>innovador</a:t>
            </a:r>
          </a:p>
        </p:txBody>
      </p:sp>
      <p:sp>
        <p:nvSpPr>
          <p:cNvPr id="4" name="Rectangle 20">
            <a:extLst>
              <a:ext uri="{FF2B5EF4-FFF2-40B4-BE49-F238E27FC236}">
                <a16:creationId xmlns:a16="http://schemas.microsoft.com/office/drawing/2014/main" id="{658B35AC-EBCA-ED03-D31B-C57CC0674697}"/>
              </a:ext>
            </a:extLst>
          </p:cNvPr>
          <p:cNvSpPr/>
          <p:nvPr/>
        </p:nvSpPr>
        <p:spPr>
          <a:xfrm>
            <a:off x="783330" y="1047876"/>
            <a:ext cx="2075537" cy="830997"/>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dirty="0">
                <a:ln>
                  <a:noFill/>
                </a:ln>
                <a:solidFill>
                  <a:srgbClr val="002060"/>
                </a:solidFill>
                <a:effectLst/>
                <a:uLnTx/>
                <a:uFillTx/>
                <a:latin typeface="Garamond" panose="02020404030301010803" pitchFamily="18" charset="0"/>
                <a:ea typeface="+mn-ea"/>
                <a:cs typeface="Arial" panose="020B0604020202020204" pitchFamily="34" charset="0"/>
              </a:rPr>
              <a:t>Aplicación de ciencia de datos y métodos modernos</a:t>
            </a:r>
          </a:p>
        </p:txBody>
      </p:sp>
      <p:sp>
        <p:nvSpPr>
          <p:cNvPr id="5" name="Rectangle 20">
            <a:extLst>
              <a:ext uri="{FF2B5EF4-FFF2-40B4-BE49-F238E27FC236}">
                <a16:creationId xmlns:a16="http://schemas.microsoft.com/office/drawing/2014/main" id="{8F6C0946-67AC-F39E-CF27-2BB07213C40E}"/>
              </a:ext>
            </a:extLst>
          </p:cNvPr>
          <p:cNvSpPr/>
          <p:nvPr/>
        </p:nvSpPr>
        <p:spPr>
          <a:xfrm>
            <a:off x="6560187" y="1247402"/>
            <a:ext cx="2184504" cy="584775"/>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s-MX" sz="1600" b="1" i="0" u="none" strike="noStrike" kern="1200" cap="none" spc="0" normalizeH="0" baseline="0" noProof="0" dirty="0">
                <a:ln>
                  <a:noFill/>
                </a:ln>
                <a:solidFill>
                  <a:srgbClr val="002060"/>
                </a:solidFill>
                <a:effectLst/>
                <a:uLnTx/>
                <a:uFillTx/>
                <a:latin typeface="Garamond" panose="02020404030301010803" pitchFamily="18" charset="0"/>
                <a:ea typeface="+mn-ea"/>
                <a:cs typeface="Arial" panose="020B0604020202020204" pitchFamily="34" charset="0"/>
              </a:rPr>
              <a:t>Capacidades y comunicación</a:t>
            </a:r>
          </a:p>
        </p:txBody>
      </p:sp>
      <p:pic>
        <p:nvPicPr>
          <p:cNvPr id="10" name="Picture 2">
            <a:extLst>
              <a:ext uri="{FF2B5EF4-FFF2-40B4-BE49-F238E27FC236}">
                <a16:creationId xmlns:a16="http://schemas.microsoft.com/office/drawing/2014/main" id="{AFB9FC3D-5ACB-9A3B-6F02-107F41E9F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7795" y="1327414"/>
            <a:ext cx="814993" cy="4319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BB9F5808-3EF6-5531-07EF-47DEB1E155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67" y="1204613"/>
            <a:ext cx="663123" cy="64765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B2ED17D3-A8EE-3009-CC29-2C37CF55E6AD}"/>
              </a:ext>
            </a:extLst>
          </p:cNvPr>
          <p:cNvPicPr>
            <a:picLocks noChangeAspect="1"/>
          </p:cNvPicPr>
          <p:nvPr/>
        </p:nvPicPr>
        <p:blipFill>
          <a:blip r:embed="rId5"/>
          <a:stretch>
            <a:fillRect/>
          </a:stretch>
        </p:blipFill>
        <p:spPr>
          <a:xfrm>
            <a:off x="3394930" y="1177956"/>
            <a:ext cx="439960" cy="643844"/>
          </a:xfrm>
          <a:prstGeom prst="rect">
            <a:avLst/>
          </a:prstGeom>
        </p:spPr>
      </p:pic>
      <p:pic>
        <p:nvPicPr>
          <p:cNvPr id="13" name="Picture 6">
            <a:extLst>
              <a:ext uri="{FF2B5EF4-FFF2-40B4-BE49-F238E27FC236}">
                <a16:creationId xmlns:a16="http://schemas.microsoft.com/office/drawing/2014/main" id="{4CB96CE7-0F23-C9FD-5C1A-8036A9F6D8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494" y="1211846"/>
            <a:ext cx="729195" cy="5760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
            <a:extLst>
              <a:ext uri="{FF2B5EF4-FFF2-40B4-BE49-F238E27FC236}">
                <a16:creationId xmlns:a16="http://schemas.microsoft.com/office/drawing/2014/main" id="{6788F5E4-C946-2ECC-111F-AD4C45ACDC5E}"/>
              </a:ext>
            </a:extLst>
          </p:cNvPr>
          <p:cNvSpPr txBox="1">
            <a:spLocks/>
          </p:cNvSpPr>
          <p:nvPr/>
        </p:nvSpPr>
        <p:spPr>
          <a:xfrm>
            <a:off x="250015" y="160137"/>
            <a:ext cx="11182349" cy="57606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2800" b="1" i="0" u="none" strike="noStrike" kern="1200" cap="none" spc="0" normalizeH="0" baseline="0" noProof="0" dirty="0">
                <a:ln>
                  <a:noFill/>
                </a:ln>
                <a:solidFill>
                  <a:srgbClr val="033057"/>
                </a:solidFill>
                <a:effectLst/>
                <a:uLnTx/>
                <a:uFillTx/>
                <a:latin typeface="Garamond"/>
                <a:ea typeface="맑은 고딕"/>
                <a:cs typeface="Arial"/>
              </a:rPr>
              <a:t>HLG-MOS: </a:t>
            </a:r>
            <a:r>
              <a:rPr kumimoji="0" lang="es-MX" altLang="ko-KR" b="1" i="0" u="none" strike="noStrike" kern="1200" cap="none" spc="0" normalizeH="0" baseline="0" noProof="0" dirty="0">
                <a:ln>
                  <a:noFill/>
                </a:ln>
                <a:solidFill>
                  <a:srgbClr val="033057"/>
                </a:solidFill>
                <a:effectLst/>
                <a:uLnTx/>
                <a:uFillTx/>
                <a:latin typeface="Garamond"/>
                <a:ea typeface="맑은 고딕"/>
                <a:cs typeface="Arial"/>
              </a:rPr>
              <a:t>Trabajo de grupos</a:t>
            </a:r>
            <a:endParaRPr kumimoji="0" lang="es-MX" sz="2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CuadroTexto 17">
            <a:extLst>
              <a:ext uri="{FF2B5EF4-FFF2-40B4-BE49-F238E27FC236}">
                <a16:creationId xmlns:a16="http://schemas.microsoft.com/office/drawing/2014/main" id="{788208F0-3E21-B4CD-E9F6-57AA87297DF2}"/>
              </a:ext>
            </a:extLst>
          </p:cNvPr>
          <p:cNvSpPr txBox="1"/>
          <p:nvPr/>
        </p:nvSpPr>
        <p:spPr>
          <a:xfrm>
            <a:off x="9353477" y="2193697"/>
            <a:ext cx="2592000" cy="2862322"/>
          </a:xfrm>
          <a:prstGeom prst="rect">
            <a:avLst/>
          </a:prstGeom>
          <a:solidFill>
            <a:schemeClr val="bg1"/>
          </a:solidFill>
        </p:spPr>
        <p:txBody>
          <a:bodyPr wrap="square">
            <a:spAutoFit/>
          </a:bodyPr>
          <a:lstStyle/>
          <a:p>
            <a:r>
              <a:rPr lang="es-MX" sz="1800" b="1" i="0" u="none" strike="noStrike" baseline="0" dirty="0">
                <a:solidFill>
                  <a:srgbClr val="0070C0"/>
                </a:solidFill>
                <a:latin typeface="Garamond" panose="02020404030301010803" pitchFamily="18" charset="0"/>
                <a:cs typeface="Arial" panose="020B0604020202020204" pitchFamily="34" charset="0"/>
              </a:rPr>
              <a:t>En 2024:</a:t>
            </a:r>
          </a:p>
          <a:p>
            <a:pPr marL="285750" indent="-285750">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Revisión GAMSO.</a:t>
            </a:r>
          </a:p>
          <a:p>
            <a:pPr marL="285750" indent="-285750">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Revisi</a:t>
            </a:r>
            <a:r>
              <a:rPr lang="es-MX" dirty="0">
                <a:solidFill>
                  <a:schemeClr val="bg2">
                    <a:lumMod val="50000"/>
                  </a:schemeClr>
                </a:solidFill>
                <a:latin typeface="Garamond" panose="02020404030301010803" pitchFamily="18" charset="0"/>
                <a:cs typeface="Arial" panose="020B0604020202020204" pitchFamily="34" charset="0"/>
              </a:rPr>
              <a:t>ón GSBPM.</a:t>
            </a:r>
          </a:p>
          <a:p>
            <a:pPr marL="285750" indent="-285750">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Revisión de CSDA.</a:t>
            </a:r>
          </a:p>
          <a:p>
            <a:pPr marL="285750" indent="-285750">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Impulsar uso de </a:t>
            </a: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SDMX-VTL-DDI en GSIM. </a:t>
            </a:r>
          </a:p>
          <a:p>
            <a:pPr marL="285750" indent="-285750">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Ontología</a:t>
            </a:r>
            <a:r>
              <a:rPr lang="es-MX" dirty="0">
                <a:solidFill>
                  <a:schemeClr val="bg2">
                    <a:lumMod val="50000"/>
                  </a:schemeClr>
                </a:solidFill>
                <a:latin typeface="Garamond" panose="02020404030301010803" pitchFamily="18" charset="0"/>
                <a:cs typeface="Arial" panose="020B0604020202020204" pitchFamily="34" charset="0"/>
              </a:rPr>
              <a:t> para estadísticas oficiales V2.</a:t>
            </a:r>
            <a:endParaRPr lang="es-MX" sz="1800" i="0" u="none" strike="noStrike" baseline="0" dirty="0">
              <a:solidFill>
                <a:schemeClr val="bg2">
                  <a:lumMod val="50000"/>
                </a:schemeClr>
              </a:solidFill>
              <a:latin typeface="Garamond" panose="02020404030301010803" pitchFamily="18" charset="0"/>
              <a:cs typeface="Arial" panose="020B0604020202020204" pitchFamily="34" charset="0"/>
            </a:endParaRPr>
          </a:p>
        </p:txBody>
      </p:sp>
      <p:sp>
        <p:nvSpPr>
          <p:cNvPr id="6" name="CuadroTexto 17">
            <a:extLst>
              <a:ext uri="{FF2B5EF4-FFF2-40B4-BE49-F238E27FC236}">
                <a16:creationId xmlns:a16="http://schemas.microsoft.com/office/drawing/2014/main" id="{2E5C0A8D-C135-D7FB-EC2C-FF61F3DF66EB}"/>
              </a:ext>
            </a:extLst>
          </p:cNvPr>
          <p:cNvSpPr txBox="1"/>
          <p:nvPr/>
        </p:nvSpPr>
        <p:spPr>
          <a:xfrm>
            <a:off x="203302" y="2192985"/>
            <a:ext cx="2664934" cy="3970318"/>
          </a:xfrm>
          <a:prstGeom prst="rect">
            <a:avLst/>
          </a:prstGeom>
          <a:noFill/>
        </p:spPr>
        <p:txBody>
          <a:bodyPr wrap="square">
            <a:spAutoFit/>
          </a:bodyPr>
          <a:lstStyle/>
          <a:p>
            <a:pPr algn="just"/>
            <a:r>
              <a:rPr lang="en-US" sz="1800" b="1" i="0" u="none" strike="noStrike" baseline="0" dirty="0">
                <a:solidFill>
                  <a:srgbClr val="0070C0"/>
                </a:solidFill>
                <a:latin typeface="Garamond" panose="02020404030301010803" pitchFamily="18" charset="0"/>
                <a:cs typeface="Arial" panose="020B0604020202020204" pitchFamily="34" charset="0"/>
              </a:rPr>
              <a:t>En 2024:</a:t>
            </a:r>
          </a:p>
          <a:p>
            <a:pPr marL="187325" indent="-187325">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Avanzando en la IA: conexión entre conocimiento y práctica.</a:t>
            </a:r>
          </a:p>
          <a:p>
            <a:pPr marL="187325" indent="-187325">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Más allá de las predicciones </a:t>
            </a:r>
            <a:r>
              <a:rPr lang="es-MX" dirty="0">
                <a:solidFill>
                  <a:schemeClr val="bg2">
                    <a:lumMod val="50000"/>
                  </a:schemeClr>
                </a:solidFill>
                <a:latin typeface="Garamond" panose="02020404030301010803" pitchFamily="18" charset="0"/>
                <a:cs typeface="Arial" panose="020B0604020202020204" pitchFamily="34" charset="0"/>
              </a:rPr>
              <a:t>p</a:t>
            </a: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untuales: asegurar la fiabilidad a través de la cuantificación de la incertidumbre.</a:t>
            </a:r>
          </a:p>
          <a:p>
            <a:pPr marL="187325" indent="-187325">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Caso de negocio para el apoyo de modelado de gráficos y bases a lo largo del ciclo de </a:t>
            </a:r>
            <a:r>
              <a:rPr lang="es-MX" dirty="0">
                <a:solidFill>
                  <a:schemeClr val="bg2">
                    <a:lumMod val="50000"/>
                  </a:schemeClr>
                </a:solidFill>
                <a:latin typeface="Garamond" panose="02020404030301010803" pitchFamily="18" charset="0"/>
                <a:cs typeface="Arial" panose="020B0604020202020204" pitchFamily="34" charset="0"/>
              </a:rPr>
              <a:t>v</a:t>
            </a: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ida de datos </a:t>
            </a:r>
            <a:r>
              <a:rPr lang="es-MX" dirty="0">
                <a:solidFill>
                  <a:schemeClr val="bg2">
                    <a:lumMod val="50000"/>
                  </a:schemeClr>
                </a:solidFill>
                <a:latin typeface="Garamond" panose="02020404030301010803" pitchFamily="18" charset="0"/>
                <a:cs typeface="Arial" panose="020B0604020202020204" pitchFamily="34" charset="0"/>
              </a:rPr>
              <a:t>g</a:t>
            </a: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ranulares.</a:t>
            </a:r>
            <a:endParaRPr lang="en-US" sz="1800" i="0" u="none" strike="noStrike" baseline="0" dirty="0">
              <a:solidFill>
                <a:schemeClr val="bg2">
                  <a:lumMod val="50000"/>
                </a:schemeClr>
              </a:solidFill>
              <a:latin typeface="Garamond" panose="02020404030301010803" pitchFamily="18" charset="0"/>
              <a:cs typeface="Arial" panose="020B0604020202020204" pitchFamily="34" charset="0"/>
            </a:endParaRPr>
          </a:p>
        </p:txBody>
      </p:sp>
      <p:sp>
        <p:nvSpPr>
          <p:cNvPr id="8" name="CuadroTexto 17">
            <a:extLst>
              <a:ext uri="{FF2B5EF4-FFF2-40B4-BE49-F238E27FC236}">
                <a16:creationId xmlns:a16="http://schemas.microsoft.com/office/drawing/2014/main" id="{DEB17DF6-D477-8C18-B8AD-3920F2C0276E}"/>
              </a:ext>
            </a:extLst>
          </p:cNvPr>
          <p:cNvSpPr txBox="1"/>
          <p:nvPr/>
        </p:nvSpPr>
        <p:spPr>
          <a:xfrm>
            <a:off x="3308229" y="2193697"/>
            <a:ext cx="2561564" cy="2585323"/>
          </a:xfrm>
          <a:prstGeom prst="rect">
            <a:avLst/>
          </a:prstGeom>
          <a:noFill/>
        </p:spPr>
        <p:txBody>
          <a:bodyPr wrap="square">
            <a:spAutoFit/>
          </a:bodyPr>
          <a:lstStyle/>
          <a:p>
            <a:pPr algn="just"/>
            <a:r>
              <a:rPr lang="es-MX" sz="1800" b="1" i="0" u="none" strike="noStrike" baseline="0" dirty="0">
                <a:solidFill>
                  <a:srgbClr val="0070C0"/>
                </a:solidFill>
                <a:latin typeface="Garamond" panose="02020404030301010803" pitchFamily="18" charset="0"/>
                <a:cs typeface="Arial" panose="020B0604020202020204" pitchFamily="34" charset="0"/>
              </a:rPr>
              <a:t>En 2024:</a:t>
            </a:r>
          </a:p>
          <a:p>
            <a:pPr marL="285750" indent="-285750">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Identificación de nuevos proyectos.</a:t>
            </a:r>
          </a:p>
          <a:p>
            <a:pPr marL="285750" indent="-285750">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Potencial uso de </a:t>
            </a:r>
            <a:r>
              <a:rPr lang="es-MX" dirty="0">
                <a:solidFill>
                  <a:schemeClr val="bg2">
                    <a:lumMod val="50000"/>
                  </a:schemeClr>
                </a:solidFill>
                <a:latin typeface="Garamond" panose="02020404030301010803" pitchFamily="18" charset="0"/>
                <a:cs typeface="Arial" panose="020B0604020202020204" pitchFamily="34" charset="0"/>
              </a:rPr>
              <a:t>g</a:t>
            </a: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emelos digitales.</a:t>
            </a:r>
          </a:p>
          <a:p>
            <a:pPr marL="285750" indent="-285750">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Reunión de expertos sobre recolección de datos.</a:t>
            </a:r>
          </a:p>
          <a:p>
            <a:pPr marL="285750" indent="-285750" algn="just">
              <a:buFont typeface="Arial" panose="020B0604020202020204" pitchFamily="34" charset="0"/>
              <a:buChar char="•"/>
            </a:pPr>
            <a:endParaRPr lang="es-MX" sz="1800" i="0" u="none" strike="noStrike" baseline="0" dirty="0">
              <a:solidFill>
                <a:schemeClr val="bg2">
                  <a:lumMod val="50000"/>
                </a:schemeClr>
              </a:solidFill>
              <a:latin typeface="Garamond" panose="02020404030301010803" pitchFamily="18" charset="0"/>
              <a:cs typeface="Arial" panose="020B0604020202020204" pitchFamily="34" charset="0"/>
            </a:endParaRPr>
          </a:p>
        </p:txBody>
      </p:sp>
      <p:sp>
        <p:nvSpPr>
          <p:cNvPr id="9" name="CuadroTexto 17">
            <a:extLst>
              <a:ext uri="{FF2B5EF4-FFF2-40B4-BE49-F238E27FC236}">
                <a16:creationId xmlns:a16="http://schemas.microsoft.com/office/drawing/2014/main" id="{C2C16025-1192-B93B-BFC7-FDE6E8B9B8BD}"/>
              </a:ext>
            </a:extLst>
          </p:cNvPr>
          <p:cNvSpPr txBox="1"/>
          <p:nvPr/>
        </p:nvSpPr>
        <p:spPr>
          <a:xfrm>
            <a:off x="6330853" y="2193697"/>
            <a:ext cx="2531128" cy="2862322"/>
          </a:xfrm>
          <a:prstGeom prst="rect">
            <a:avLst/>
          </a:prstGeom>
          <a:noFill/>
        </p:spPr>
        <p:txBody>
          <a:bodyPr wrap="square">
            <a:spAutoFit/>
          </a:bodyPr>
          <a:lstStyle/>
          <a:p>
            <a:pPr algn="just"/>
            <a:r>
              <a:rPr lang="es-MX" sz="1800" b="1" i="0" u="none" strike="noStrike" baseline="0" dirty="0">
                <a:solidFill>
                  <a:srgbClr val="0070C0"/>
                </a:solidFill>
                <a:latin typeface="Garamond" panose="02020404030301010803" pitchFamily="18" charset="0"/>
                <a:cs typeface="Arial" panose="020B0604020202020204" pitchFamily="34" charset="0"/>
              </a:rPr>
              <a:t>En 2024:</a:t>
            </a:r>
          </a:p>
          <a:p>
            <a:pPr marL="285750" indent="-285750">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Impulsar uso del Modelo genérico de crecimiento.</a:t>
            </a:r>
          </a:p>
          <a:p>
            <a:pPr marL="285750" indent="-285750">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Marca empleadora.</a:t>
            </a:r>
          </a:p>
          <a:p>
            <a:pPr marL="285750" indent="-285750">
              <a:buFont typeface="Arial" panose="020B0604020202020204" pitchFamily="34" charset="0"/>
              <a:buChar char="•"/>
            </a:pPr>
            <a:r>
              <a:rPr lang="es-MX" sz="1800" i="0" u="none" strike="noStrike" baseline="0" dirty="0">
                <a:solidFill>
                  <a:schemeClr val="bg2">
                    <a:lumMod val="50000"/>
                  </a:schemeClr>
                </a:solidFill>
                <a:latin typeface="Garamond" panose="02020404030301010803" pitchFamily="18" charset="0"/>
                <a:cs typeface="Arial" panose="020B0604020202020204" pitchFamily="34" charset="0"/>
              </a:rPr>
              <a:t>Recursos humanos.</a:t>
            </a:r>
          </a:p>
          <a:p>
            <a:pPr marL="285750" indent="-285750">
              <a:buFont typeface="Arial" panose="020B0604020202020204" pitchFamily="34" charset="0"/>
              <a:buChar char="•"/>
            </a:pPr>
            <a:r>
              <a:rPr lang="es-MX" dirty="0">
                <a:solidFill>
                  <a:schemeClr val="bg2">
                    <a:lumMod val="50000"/>
                  </a:schemeClr>
                </a:solidFill>
                <a:latin typeface="Garamond" panose="02020404030301010803" pitchFamily="18" charset="0"/>
                <a:cs typeface="Arial" panose="020B0604020202020204" pitchFamily="34" charset="0"/>
              </a:rPr>
              <a:t>Ética en organización, en datos, y en diseminación.</a:t>
            </a:r>
          </a:p>
          <a:p>
            <a:pPr marL="285750" indent="-285750" algn="just">
              <a:buFont typeface="Arial" panose="020B0604020202020204" pitchFamily="34" charset="0"/>
              <a:buChar char="•"/>
            </a:pPr>
            <a:endParaRPr lang="es-MX" sz="1800" i="0" u="none" strike="noStrike" baseline="0" dirty="0">
              <a:solidFill>
                <a:schemeClr val="bg2">
                  <a:lumMod val="50000"/>
                </a:schemeClr>
              </a:solidFill>
              <a:latin typeface="Garamond" panose="02020404030301010803" pitchFamily="18" charset="0"/>
              <a:cs typeface="Arial" panose="020B0604020202020204" pitchFamily="34" charset="0"/>
            </a:endParaRPr>
          </a:p>
        </p:txBody>
      </p:sp>
      <p:pic>
        <p:nvPicPr>
          <p:cNvPr id="16" name="Picture 15">
            <a:extLst>
              <a:ext uri="{FF2B5EF4-FFF2-40B4-BE49-F238E27FC236}">
                <a16:creationId xmlns:a16="http://schemas.microsoft.com/office/drawing/2014/main" id="{68CB4C36-1AA1-7213-1182-5CF0F36FE699}"/>
              </a:ext>
            </a:extLst>
          </p:cNvPr>
          <p:cNvPicPr>
            <a:picLocks noChangeAspect="1"/>
          </p:cNvPicPr>
          <p:nvPr/>
        </p:nvPicPr>
        <p:blipFill>
          <a:blip r:embed="rId7">
            <a:alphaModFix amt="35000"/>
          </a:blip>
          <a:stretch>
            <a:fillRect/>
          </a:stretch>
        </p:blipFill>
        <p:spPr>
          <a:xfrm>
            <a:off x="9563489" y="33985"/>
            <a:ext cx="2628511" cy="814621"/>
          </a:xfrm>
          <a:prstGeom prst="rect">
            <a:avLst/>
          </a:prstGeom>
        </p:spPr>
      </p:pic>
      <p:sp>
        <p:nvSpPr>
          <p:cNvPr id="23" name="Rectangle: Rounded Corners 22">
            <a:extLst>
              <a:ext uri="{FF2B5EF4-FFF2-40B4-BE49-F238E27FC236}">
                <a16:creationId xmlns:a16="http://schemas.microsoft.com/office/drawing/2014/main" id="{C650AD9F-0F1E-B3F2-24F7-C2A60498899D}"/>
              </a:ext>
            </a:extLst>
          </p:cNvPr>
          <p:cNvSpPr/>
          <p:nvPr/>
        </p:nvSpPr>
        <p:spPr>
          <a:xfrm>
            <a:off x="193933" y="2040718"/>
            <a:ext cx="2683672" cy="4400296"/>
          </a:xfrm>
          <a:prstGeom prst="roundRect">
            <a:avLst/>
          </a:prstGeom>
          <a:noFill/>
          <a:ln w="9525">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angle: Rounded Corners 23">
            <a:extLst>
              <a:ext uri="{FF2B5EF4-FFF2-40B4-BE49-F238E27FC236}">
                <a16:creationId xmlns:a16="http://schemas.microsoft.com/office/drawing/2014/main" id="{52D1EC79-3891-247C-319D-A747B350229B}"/>
              </a:ext>
            </a:extLst>
          </p:cNvPr>
          <p:cNvSpPr/>
          <p:nvPr/>
        </p:nvSpPr>
        <p:spPr>
          <a:xfrm>
            <a:off x="3186121" y="2040718"/>
            <a:ext cx="2683672" cy="4400296"/>
          </a:xfrm>
          <a:prstGeom prst="roundRect">
            <a:avLst/>
          </a:prstGeom>
          <a:noFill/>
          <a:ln w="9525">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angle: Rounded Corners 24">
            <a:extLst>
              <a:ext uri="{FF2B5EF4-FFF2-40B4-BE49-F238E27FC236}">
                <a16:creationId xmlns:a16="http://schemas.microsoft.com/office/drawing/2014/main" id="{974C5D2A-908C-A315-7334-AB21553E3993}"/>
              </a:ext>
            </a:extLst>
          </p:cNvPr>
          <p:cNvSpPr/>
          <p:nvPr/>
        </p:nvSpPr>
        <p:spPr>
          <a:xfrm>
            <a:off x="6178309" y="2040718"/>
            <a:ext cx="2683672" cy="4400296"/>
          </a:xfrm>
          <a:prstGeom prst="roundRect">
            <a:avLst/>
          </a:prstGeom>
          <a:noFill/>
          <a:ln w="9525">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Rectangle: Rounded Corners 25">
            <a:extLst>
              <a:ext uri="{FF2B5EF4-FFF2-40B4-BE49-F238E27FC236}">
                <a16:creationId xmlns:a16="http://schemas.microsoft.com/office/drawing/2014/main" id="{F0E9FC76-4DC3-1290-5B3D-6B920CCA64E3}"/>
              </a:ext>
            </a:extLst>
          </p:cNvPr>
          <p:cNvSpPr/>
          <p:nvPr/>
        </p:nvSpPr>
        <p:spPr>
          <a:xfrm>
            <a:off x="9167795" y="2040718"/>
            <a:ext cx="2683672" cy="4400296"/>
          </a:xfrm>
          <a:prstGeom prst="roundRect">
            <a:avLst/>
          </a:prstGeom>
          <a:noFill/>
          <a:ln w="9525">
            <a:solidFill>
              <a:schemeClr val="bg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384327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6788F5E4-C946-2ECC-111F-AD4C45ACDC5E}"/>
              </a:ext>
            </a:extLst>
          </p:cNvPr>
          <p:cNvSpPr txBox="1">
            <a:spLocks/>
          </p:cNvSpPr>
          <p:nvPr/>
        </p:nvSpPr>
        <p:spPr>
          <a:xfrm>
            <a:off x="276140" y="272542"/>
            <a:ext cx="11182349" cy="57606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2800" b="1" i="0" u="none" strike="noStrike" kern="1200" cap="none" spc="0" normalizeH="0" baseline="0" noProof="0" dirty="0">
                <a:ln>
                  <a:noFill/>
                </a:ln>
                <a:solidFill>
                  <a:srgbClr val="033057"/>
                </a:solidFill>
                <a:effectLst/>
                <a:uLnTx/>
                <a:uFillTx/>
                <a:latin typeface="Garamond"/>
                <a:ea typeface="맑은 고딕"/>
                <a:cs typeface="Arial"/>
              </a:rPr>
              <a:t>HLG-MOS: </a:t>
            </a:r>
            <a:r>
              <a:rPr kumimoji="0" lang="es-MX" altLang="ko-KR" b="1" i="0" u="none" strike="noStrike" kern="1200" cap="none" spc="0" normalizeH="0" baseline="0" noProof="0" dirty="0">
                <a:ln>
                  <a:noFill/>
                </a:ln>
                <a:solidFill>
                  <a:srgbClr val="033057"/>
                </a:solidFill>
                <a:effectLst/>
                <a:uLnTx/>
                <a:uFillTx/>
                <a:latin typeface="Garamond"/>
                <a:ea typeface="맑은 고딕"/>
                <a:cs typeface="Arial"/>
              </a:rPr>
              <a:t>Proyectos 2024</a:t>
            </a:r>
            <a:endParaRPr kumimoji="0" lang="es-MX" sz="2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68CB4C36-1AA1-7213-1182-5CF0F36FE699}"/>
              </a:ext>
            </a:extLst>
          </p:cNvPr>
          <p:cNvPicPr>
            <a:picLocks noChangeAspect="1"/>
          </p:cNvPicPr>
          <p:nvPr/>
        </p:nvPicPr>
        <p:blipFill>
          <a:blip r:embed="rId3">
            <a:alphaModFix amt="35000"/>
          </a:blip>
          <a:stretch>
            <a:fillRect/>
          </a:stretch>
        </p:blipFill>
        <p:spPr>
          <a:xfrm>
            <a:off x="9563489" y="33985"/>
            <a:ext cx="2628511" cy="814621"/>
          </a:xfrm>
          <a:prstGeom prst="rect">
            <a:avLst/>
          </a:prstGeom>
        </p:spPr>
      </p:pic>
      <p:sp>
        <p:nvSpPr>
          <p:cNvPr id="7" name="CuadroTexto 7">
            <a:extLst>
              <a:ext uri="{FF2B5EF4-FFF2-40B4-BE49-F238E27FC236}">
                <a16:creationId xmlns:a16="http://schemas.microsoft.com/office/drawing/2014/main" id="{7EE11955-3B49-53D4-C5BB-65C7093A66B5}"/>
              </a:ext>
            </a:extLst>
          </p:cNvPr>
          <p:cNvSpPr txBox="1"/>
          <p:nvPr/>
        </p:nvSpPr>
        <p:spPr>
          <a:xfrm>
            <a:off x="1431926" y="1483924"/>
            <a:ext cx="10838913" cy="3715761"/>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Pct val="150000"/>
              <a:tabLst/>
              <a:defRPr/>
            </a:pPr>
            <a:r>
              <a:rPr kumimoji="0" lang="es-MX" sz="2000" b="1" i="0" u="none" strike="noStrike" kern="1200" cap="none" spc="0" normalizeH="0" baseline="0" noProof="0" dirty="0">
                <a:ln>
                  <a:noFill/>
                </a:ln>
                <a:solidFill>
                  <a:srgbClr val="033057"/>
                </a:solidFill>
                <a:effectLst/>
                <a:uLnTx/>
                <a:uFillTx/>
                <a:latin typeface="Garamond" panose="02020404030301010803" pitchFamily="18" charset="0"/>
                <a:ea typeface="+mn-ea"/>
                <a:cs typeface="Arial" panose="020B0604020202020204" pitchFamily="34" charset="0"/>
              </a:rPr>
              <a:t>1. Software estadístico de código abierto.</a:t>
            </a:r>
            <a:endParaRPr lang="es-MX" b="0" i="0" dirty="0">
              <a:solidFill>
                <a:srgbClr val="0D0D0D"/>
              </a:solidFill>
              <a:effectLst/>
              <a:highlight>
                <a:srgbClr val="FFFFFF"/>
              </a:highlight>
              <a:latin typeface="Garamond" panose="02020404030301010803" pitchFamily="18" charset="0"/>
            </a:endParaRPr>
          </a:p>
          <a:p>
            <a:pPr lvl="1">
              <a:lnSpc>
                <a:spcPct val="150000"/>
              </a:lnSpc>
              <a:buSzPct val="100000"/>
              <a:defRPr/>
            </a:pPr>
            <a:r>
              <a:rPr lang="es-MX" dirty="0">
                <a:solidFill>
                  <a:srgbClr val="002060"/>
                </a:solidFill>
                <a:latin typeface="Garamond" panose="02020404030301010803" pitchFamily="18" charset="0"/>
                <a:ea typeface="맑은 고딕"/>
                <a:cs typeface="Arial"/>
              </a:rPr>
              <a:t>1.1 Uso sistemático de enfoques basados en software de código abierto.</a:t>
            </a:r>
          </a:p>
          <a:p>
            <a:pPr lvl="1">
              <a:lnSpc>
                <a:spcPct val="150000"/>
              </a:lnSpc>
              <a:buSzPct val="100000"/>
              <a:defRPr/>
            </a:pPr>
            <a:r>
              <a:rPr lang="es-MX" dirty="0">
                <a:solidFill>
                  <a:srgbClr val="002060"/>
                </a:solidFill>
                <a:latin typeface="Garamond" panose="02020404030301010803" pitchFamily="18" charset="0"/>
                <a:ea typeface="맑은 고딕"/>
                <a:cs typeface="Arial"/>
              </a:rPr>
              <a:t>1.2 Casos de uso en los dominios de recopilación, análisis y procesamiento, y difusión de datos</a:t>
            </a:r>
            <a:r>
              <a:rPr lang="es-MX" sz="2000" dirty="0">
                <a:solidFill>
                  <a:srgbClr val="002060"/>
                </a:solidFill>
                <a:latin typeface="Garamond" panose="02020404030301010803" pitchFamily="18" charset="0"/>
                <a:ea typeface="맑은 고딕"/>
                <a:cs typeface="Arial"/>
              </a:rPr>
              <a:t>.</a:t>
            </a:r>
          </a:p>
          <a:p>
            <a:pPr lvl="1">
              <a:lnSpc>
                <a:spcPct val="150000"/>
              </a:lnSpc>
              <a:buSzPct val="100000"/>
              <a:defRPr/>
            </a:pPr>
            <a:endParaRPr lang="es-MX" sz="2000" dirty="0">
              <a:solidFill>
                <a:srgbClr val="002060"/>
              </a:solidFill>
              <a:latin typeface="Garamond" panose="02020404030301010803" pitchFamily="18" charset="0"/>
              <a:ea typeface="맑은 고딕"/>
              <a:cs typeface="Arial"/>
            </a:endParaRPr>
          </a:p>
          <a:p>
            <a:pPr marL="0" marR="0" lvl="0" indent="0" algn="l" defTabSz="914400" rtl="0" eaLnBrk="1" fontAlgn="auto" latinLnBrk="0" hangingPunct="1">
              <a:lnSpc>
                <a:spcPct val="150000"/>
              </a:lnSpc>
              <a:spcBef>
                <a:spcPts val="1200"/>
              </a:spcBef>
              <a:spcAft>
                <a:spcPts val="0"/>
              </a:spcAft>
              <a:buClrTx/>
              <a:buSzPct val="150000"/>
              <a:buFontTx/>
              <a:buNone/>
              <a:tabLst/>
              <a:defRPr/>
            </a:pPr>
            <a:r>
              <a:rPr kumimoji="0" lang="es-MX" altLang="ko-KR" sz="20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2. Inteligencia artificial (IA) generativa para estadísticas oficiales.</a:t>
            </a:r>
          </a:p>
          <a:p>
            <a:pPr marR="0" lvl="1" algn="l" defTabSz="914400" rtl="0" eaLnBrk="1" fontAlgn="auto" latinLnBrk="0" hangingPunct="1">
              <a:lnSpc>
                <a:spcPct val="150000"/>
              </a:lnSpc>
              <a:spcBef>
                <a:spcPts val="0"/>
              </a:spcBef>
              <a:spcAft>
                <a:spcPts val="0"/>
              </a:spcAft>
              <a:buClrTx/>
              <a:buSzPct val="100000"/>
              <a:tabLst/>
              <a:defRPr/>
            </a:pPr>
            <a:r>
              <a:rPr kumimoji="0" lang="es-MX" altLang="ko-KR"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2.1 Compartir casos de uso, experiencias y lecciones aprendidas.</a:t>
            </a:r>
          </a:p>
          <a:p>
            <a:pPr marR="0" lvl="1" algn="l" defTabSz="914400" rtl="0" eaLnBrk="1" fontAlgn="auto" latinLnBrk="0" hangingPunct="1">
              <a:lnSpc>
                <a:spcPct val="150000"/>
              </a:lnSpc>
              <a:spcBef>
                <a:spcPts val="0"/>
              </a:spcBef>
              <a:spcAft>
                <a:spcPts val="0"/>
              </a:spcAft>
              <a:buClrTx/>
              <a:buSzPct val="100000"/>
              <a:tabLst/>
              <a:defRPr/>
            </a:pPr>
            <a:r>
              <a:rPr lang="es-MX" altLang="ko-KR" dirty="0">
                <a:solidFill>
                  <a:srgbClr val="002060"/>
                </a:solidFill>
                <a:latin typeface="Garamond" panose="02020404030301010803" pitchFamily="18" charset="0"/>
                <a:ea typeface="맑은 고딕"/>
                <a:cs typeface="Arial"/>
              </a:rPr>
              <a:t>2.2 </a:t>
            </a:r>
            <a:r>
              <a:rPr kumimoji="0" lang="es-MX" altLang="ko-KR"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Desarrollo colaborativo de soluciones (</a:t>
            </a:r>
            <a:r>
              <a:rPr kumimoji="0" lang="es-MX" altLang="ko-KR" b="0" i="0" u="none" strike="noStrike" kern="1200" cap="none" spc="0" normalizeH="0" baseline="0" noProof="0" dirty="0" err="1">
                <a:ln>
                  <a:noFill/>
                </a:ln>
                <a:solidFill>
                  <a:srgbClr val="002060"/>
                </a:solidFill>
                <a:effectLst/>
                <a:uLnTx/>
                <a:uFillTx/>
                <a:latin typeface="Garamond" panose="02020404030301010803" pitchFamily="18" charset="0"/>
                <a:ea typeface="맑은 고딕"/>
                <a:cs typeface="Arial"/>
              </a:rPr>
              <a:t>prompt</a:t>
            </a:r>
            <a:r>
              <a:rPr lang="es-MX" altLang="ko-KR" dirty="0">
                <a:solidFill>
                  <a:srgbClr val="002060"/>
                </a:solidFill>
                <a:latin typeface="Garamond" panose="02020404030301010803" pitchFamily="18" charset="0"/>
                <a:ea typeface="맑은 고딕"/>
                <a:cs typeface="Arial"/>
              </a:rPr>
              <a:t>s, </a:t>
            </a:r>
            <a:r>
              <a:rPr lang="es-MX" altLang="ko-KR" dirty="0" err="1">
                <a:solidFill>
                  <a:srgbClr val="002060"/>
                </a:solidFill>
                <a:latin typeface="Garamond" panose="02020404030301010803" pitchFamily="18" charset="0"/>
                <a:ea typeface="맑은 고딕"/>
                <a:cs typeface="Arial"/>
              </a:rPr>
              <a:t>co-piloting</a:t>
            </a:r>
            <a:r>
              <a:rPr lang="es-MX" altLang="ko-KR" dirty="0">
                <a:solidFill>
                  <a:srgbClr val="002060"/>
                </a:solidFill>
                <a:latin typeface="Garamond" panose="02020404030301010803" pitchFamily="18" charset="0"/>
                <a:ea typeface="맑은 고딕"/>
                <a:cs typeface="Arial"/>
              </a:rPr>
              <a:t>, </a:t>
            </a:r>
            <a:r>
              <a:rPr lang="es-MX" altLang="ko-KR" dirty="0" err="1">
                <a:solidFill>
                  <a:srgbClr val="002060"/>
                </a:solidFill>
                <a:latin typeface="Garamond" panose="02020404030301010803" pitchFamily="18" charset="0"/>
                <a:ea typeface="맑은 고딕"/>
                <a:cs typeface="Arial"/>
              </a:rPr>
              <a:t>chatbots</a:t>
            </a:r>
            <a:r>
              <a:rPr lang="es-MX" altLang="ko-KR" dirty="0">
                <a:solidFill>
                  <a:srgbClr val="002060"/>
                </a:solidFill>
                <a:latin typeface="Garamond" panose="02020404030301010803" pitchFamily="18" charset="0"/>
                <a:ea typeface="맑은 고딕"/>
                <a:cs typeface="Arial"/>
              </a:rPr>
              <a:t>, web </a:t>
            </a:r>
            <a:r>
              <a:rPr lang="es-MX" altLang="ko-KR" dirty="0" err="1">
                <a:solidFill>
                  <a:srgbClr val="002060"/>
                </a:solidFill>
                <a:latin typeface="Garamond" panose="02020404030301010803" pitchFamily="18" charset="0"/>
                <a:ea typeface="맑은 고딕"/>
                <a:cs typeface="Arial"/>
              </a:rPr>
              <a:t>searches</a:t>
            </a:r>
            <a:r>
              <a:rPr lang="es-MX" altLang="ko-KR" dirty="0">
                <a:solidFill>
                  <a:srgbClr val="002060"/>
                </a:solidFill>
                <a:latin typeface="Garamond" panose="02020404030301010803" pitchFamily="18" charset="0"/>
                <a:ea typeface="맑은 고딕"/>
                <a:cs typeface="Arial"/>
              </a:rPr>
              <a:t>).</a:t>
            </a:r>
            <a:endParaRPr kumimoji="0" lang="es-MX" altLang="ko-KR"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endParaRPr>
          </a:p>
          <a:p>
            <a:pPr marR="0" lvl="1" algn="l" defTabSz="914400" rtl="0" eaLnBrk="1" fontAlgn="auto" latinLnBrk="0" hangingPunct="1">
              <a:lnSpc>
                <a:spcPct val="150000"/>
              </a:lnSpc>
              <a:spcBef>
                <a:spcPts val="0"/>
              </a:spcBef>
              <a:spcAft>
                <a:spcPts val="0"/>
              </a:spcAft>
              <a:buClrTx/>
              <a:buSzPct val="100000"/>
              <a:tabLst/>
              <a:defRPr/>
            </a:pPr>
            <a:r>
              <a:rPr lang="es-MX" altLang="ko-KR" dirty="0">
                <a:solidFill>
                  <a:srgbClr val="002060"/>
                </a:solidFill>
                <a:latin typeface="Garamond" panose="02020404030301010803" pitchFamily="18" charset="0"/>
                <a:ea typeface="맑은 고딕"/>
                <a:cs typeface="Arial"/>
              </a:rPr>
              <a:t>2.3 </a:t>
            </a:r>
            <a:r>
              <a:rPr kumimoji="0" lang="es-MX" altLang="ko-KR"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Compilación de prácticas y recomendaciones concretas (confidencialidad, seguridad, calidad).</a:t>
            </a:r>
          </a:p>
        </p:txBody>
      </p:sp>
    </p:spTree>
    <p:extLst>
      <p:ext uri="{BB962C8B-B14F-4D97-AF65-F5344CB8AC3E}">
        <p14:creationId xmlns:p14="http://schemas.microsoft.com/office/powerpoint/2010/main" val="30172118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1">
            <a:extLst>
              <a:ext uri="{FF2B5EF4-FFF2-40B4-BE49-F238E27FC236}">
                <a16:creationId xmlns:a16="http://schemas.microsoft.com/office/drawing/2014/main" id="{FA43A230-FAB6-494C-8BE9-9B15ECEA2654}"/>
              </a:ext>
            </a:extLst>
          </p:cNvPr>
          <p:cNvSpPr txBox="1">
            <a:spLocks/>
          </p:cNvSpPr>
          <p:nvPr/>
        </p:nvSpPr>
        <p:spPr>
          <a:xfrm>
            <a:off x="251305" y="272542"/>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2800" b="1" i="0" u="none" strike="noStrike" kern="1200" cap="none" spc="0" normalizeH="0" baseline="0" noProof="0" dirty="0">
                <a:ln>
                  <a:noFill/>
                </a:ln>
                <a:solidFill>
                  <a:srgbClr val="033057"/>
                </a:solidFill>
                <a:effectLst/>
                <a:uLnTx/>
                <a:uFillTx/>
                <a:latin typeface="Garamond" panose="02020404030301010803" pitchFamily="18" charset="0"/>
                <a:ea typeface="맑은 고딕" panose="020B0503020000020004" pitchFamily="34" charset="-127"/>
                <a:cs typeface="Arial" panose="020B0604020202020204" pitchFamily="34" charset="0"/>
              </a:rPr>
              <a:t>Beneficios institucionales</a:t>
            </a:r>
            <a:endParaRPr kumimoji="0" lang="es-MX" altLang="ko-KR" sz="2800" b="0" i="0" u="none" strike="noStrike" kern="1200" cap="none" spc="0" normalizeH="0" baseline="0" noProof="0" dirty="0">
              <a:ln>
                <a:noFill/>
              </a:ln>
              <a:solidFill>
                <a:srgbClr val="033057"/>
              </a:solidFill>
              <a:effectLst/>
              <a:uLnTx/>
              <a:uFillTx/>
              <a:latin typeface="Garamond" panose="02020404030301010803" pitchFamily="18" charset="0"/>
              <a:ea typeface="맑은 고딕" panose="020B0503020000020004" pitchFamily="34" charset="-127"/>
              <a:cs typeface="Arial" panose="020B0604020202020204" pitchFamily="34" charset="0"/>
            </a:endParaRPr>
          </a:p>
        </p:txBody>
      </p:sp>
      <p:sp>
        <p:nvSpPr>
          <p:cNvPr id="8" name="CuadroTexto 7">
            <a:extLst>
              <a:ext uri="{FF2B5EF4-FFF2-40B4-BE49-F238E27FC236}">
                <a16:creationId xmlns:a16="http://schemas.microsoft.com/office/drawing/2014/main" id="{5DBB6E5D-008B-5D41-70D6-D5DCBA6ACEC7}"/>
              </a:ext>
            </a:extLst>
          </p:cNvPr>
          <p:cNvSpPr txBox="1"/>
          <p:nvPr/>
        </p:nvSpPr>
        <p:spPr>
          <a:xfrm>
            <a:off x="914400" y="1419379"/>
            <a:ext cx="10363199" cy="4019242"/>
          </a:xfrm>
          <a:prstGeom prst="rect">
            <a:avLst/>
          </a:prstGeom>
          <a:noFill/>
        </p:spPr>
        <p:txBody>
          <a:bodyPr wrap="square" lIns="91440" tIns="45720" rIns="91440" bIns="45720" anchor="t">
            <a:spAutoFit/>
          </a:bodyPr>
          <a:lstStyle/>
          <a:p>
            <a:pPr marL="357188" marR="0" lvl="1" indent="-357188" algn="just" defTabSz="914400" rtl="0" eaLnBrk="1" fontAlgn="auto" latinLnBrk="0" hangingPunct="1">
              <a:lnSpc>
                <a:spcPct val="150000"/>
              </a:lnSpc>
              <a:spcBef>
                <a:spcPts val="0"/>
              </a:spcBef>
              <a:spcAft>
                <a:spcPts val="0"/>
              </a:spcAft>
              <a:buClrTx/>
              <a:buSzPct val="100000"/>
              <a:buFont typeface="Arial" panose="020B0604020202020204" pitchFamily="34" charset="0"/>
              <a:buChar char="•"/>
              <a:tabLst/>
              <a:defRPr/>
            </a:pPr>
            <a:r>
              <a:rPr kumimoji="0" lang="es-MX" altLang="ko-KR" sz="2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Alineación con la visión y objetivos estratégicos del </a:t>
            </a:r>
            <a:r>
              <a:rPr kumimoji="0" lang="es-MX" altLang="ko-KR" sz="24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PESNIEG 2024-2046.</a:t>
            </a:r>
          </a:p>
          <a:p>
            <a:pPr marL="357188" marR="0" lvl="1" indent="-357188" algn="just" defTabSz="914400" rtl="0" eaLnBrk="1" fontAlgn="auto" latinLnBrk="0" hangingPunct="1">
              <a:lnSpc>
                <a:spcPct val="150000"/>
              </a:lnSpc>
              <a:spcBef>
                <a:spcPts val="0"/>
              </a:spcBef>
              <a:spcAft>
                <a:spcPts val="0"/>
              </a:spcAft>
              <a:buClrTx/>
              <a:buSzPct val="100000"/>
              <a:buFont typeface="Arial" panose="020B0604020202020204" pitchFamily="34" charset="0"/>
              <a:buChar char="•"/>
              <a:tabLst/>
              <a:defRPr/>
            </a:pPr>
            <a:endParaRPr kumimoji="0" lang="es-MX" altLang="ko-KR" sz="24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endParaRPr>
          </a:p>
          <a:p>
            <a:pPr marL="357188" marR="0" lvl="1" indent="-357188" algn="just" defTabSz="914400" rtl="0" eaLnBrk="1" fontAlgn="auto" latinLnBrk="0" hangingPunct="1">
              <a:lnSpc>
                <a:spcPct val="150000"/>
              </a:lnSpc>
              <a:spcBef>
                <a:spcPts val="0"/>
              </a:spcBef>
              <a:spcAft>
                <a:spcPts val="0"/>
              </a:spcAft>
              <a:buClrTx/>
              <a:buSzPct val="100000"/>
              <a:buFont typeface="Arial" panose="020B0604020202020204" pitchFamily="34" charset="0"/>
              <a:buChar char="•"/>
              <a:tabLst/>
              <a:defRPr/>
            </a:pPr>
            <a:r>
              <a:rPr kumimoji="0" lang="es-MX" altLang="ko-KR" sz="24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Temas comunes de interés con el HLG-MOS</a:t>
            </a:r>
            <a:r>
              <a:rPr lang="es-MX" altLang="ko-KR" sz="2400" dirty="0">
                <a:solidFill>
                  <a:srgbClr val="002060"/>
                </a:solidFill>
                <a:latin typeface="Garamond" panose="02020404030301010803" pitchFamily="18" charset="0"/>
                <a:ea typeface="맑은 고딕"/>
                <a:cs typeface="Arial"/>
              </a:rPr>
              <a:t>:</a:t>
            </a:r>
          </a:p>
          <a:p>
            <a:pPr marL="715963" marR="0" lvl="1" indent="-358775" algn="just" defTabSz="914400" rtl="0" eaLnBrk="1" fontAlgn="auto" latinLnBrk="0" hangingPunct="1">
              <a:lnSpc>
                <a:spcPct val="150000"/>
              </a:lnSpc>
              <a:spcBef>
                <a:spcPts val="0"/>
              </a:spcBef>
              <a:spcAft>
                <a:spcPts val="0"/>
              </a:spcAft>
              <a:buClrTx/>
              <a:buSzPct val="100000"/>
              <a:buFont typeface="Wingdings" panose="05000000000000000000" pitchFamily="2" charset="2"/>
              <a:buChar char="ü"/>
              <a:tabLst/>
              <a:defRPr/>
            </a:pPr>
            <a:r>
              <a:rPr kumimoji="0" lang="es-MX" altLang="ko-KR" sz="20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Ciencia de datos</a:t>
            </a:r>
          </a:p>
          <a:p>
            <a:pPr marL="715963" marR="0" lvl="1" indent="-358775" algn="just" defTabSz="914400" rtl="0" eaLnBrk="1" fontAlgn="auto" latinLnBrk="0" hangingPunct="1">
              <a:lnSpc>
                <a:spcPct val="150000"/>
              </a:lnSpc>
              <a:spcBef>
                <a:spcPts val="0"/>
              </a:spcBef>
              <a:spcAft>
                <a:spcPts val="0"/>
              </a:spcAft>
              <a:buClrTx/>
              <a:buSzPct val="100000"/>
              <a:buFont typeface="Wingdings" panose="05000000000000000000" pitchFamily="2" charset="2"/>
              <a:buChar char="ü"/>
              <a:tabLst/>
              <a:defRPr/>
            </a:pPr>
            <a:r>
              <a:rPr kumimoji="0" lang="es-MX" altLang="ko-KR" sz="20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Inteligencia artificial</a:t>
            </a:r>
            <a:endParaRPr lang="es-MX" altLang="ko-KR" sz="2000" dirty="0">
              <a:solidFill>
                <a:srgbClr val="002060"/>
              </a:solidFill>
              <a:latin typeface="Garamond" panose="02020404030301010803" pitchFamily="18" charset="0"/>
              <a:ea typeface="맑은 고딕"/>
              <a:cs typeface="Arial"/>
            </a:endParaRPr>
          </a:p>
          <a:p>
            <a:pPr marL="715963" marR="0" lvl="1" indent="-358775" algn="just" defTabSz="914400" rtl="0" eaLnBrk="1" fontAlgn="auto" latinLnBrk="0" hangingPunct="1">
              <a:lnSpc>
                <a:spcPct val="150000"/>
              </a:lnSpc>
              <a:spcBef>
                <a:spcPts val="0"/>
              </a:spcBef>
              <a:spcAft>
                <a:spcPts val="0"/>
              </a:spcAft>
              <a:buClrTx/>
              <a:buSzPct val="100000"/>
              <a:buFont typeface="Wingdings" panose="05000000000000000000" pitchFamily="2" charset="2"/>
              <a:buChar char="ü"/>
              <a:tabLst/>
              <a:defRPr/>
            </a:pPr>
            <a:r>
              <a:rPr kumimoji="0" lang="es-MX" altLang="ko-KR" sz="20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Innovación metodológica</a:t>
            </a:r>
          </a:p>
          <a:p>
            <a:pPr marL="715963" marR="0" lvl="1" indent="-358775" algn="just" defTabSz="914400" rtl="0" eaLnBrk="1" fontAlgn="auto" latinLnBrk="0" hangingPunct="1">
              <a:lnSpc>
                <a:spcPct val="150000"/>
              </a:lnSpc>
              <a:spcBef>
                <a:spcPts val="0"/>
              </a:spcBef>
              <a:spcAft>
                <a:spcPts val="0"/>
              </a:spcAft>
              <a:buClrTx/>
              <a:buSzPct val="100000"/>
              <a:buFont typeface="Wingdings" panose="05000000000000000000" pitchFamily="2" charset="2"/>
              <a:buChar char="ü"/>
              <a:tabLst/>
              <a:defRPr/>
            </a:pPr>
            <a:r>
              <a:rPr lang="es-MX" altLang="ko-KR" sz="2000" b="1" dirty="0">
                <a:solidFill>
                  <a:srgbClr val="002060"/>
                </a:solidFill>
                <a:latin typeface="Garamond" panose="02020404030301010803" pitchFamily="18" charset="0"/>
                <a:ea typeface="맑은 고딕"/>
                <a:cs typeface="Arial"/>
              </a:rPr>
              <a:t>Desarrollo de capacidades organizacionales y comunicación</a:t>
            </a:r>
          </a:p>
          <a:p>
            <a:pPr marL="715963" marR="0" lvl="1" indent="-358775" algn="just" defTabSz="914400" rtl="0" eaLnBrk="1" fontAlgn="auto" latinLnBrk="0" hangingPunct="1">
              <a:lnSpc>
                <a:spcPct val="150000"/>
              </a:lnSpc>
              <a:spcBef>
                <a:spcPts val="0"/>
              </a:spcBef>
              <a:spcAft>
                <a:spcPts val="0"/>
              </a:spcAft>
              <a:buClrTx/>
              <a:buSzPct val="100000"/>
              <a:buFont typeface="Wingdings" panose="05000000000000000000" pitchFamily="2" charset="2"/>
              <a:buChar char="ü"/>
              <a:tabLst/>
              <a:defRPr/>
            </a:pPr>
            <a:r>
              <a:rPr kumimoji="0" lang="es-MX" altLang="ko-KR" sz="2000" b="1"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Estándares</a:t>
            </a:r>
            <a:r>
              <a:rPr kumimoji="0" lang="es-MX" altLang="ko-KR" sz="2000" b="0" i="0" u="none" strike="noStrike" kern="1200" cap="none" spc="0" normalizeH="0" baseline="0" noProof="0" dirty="0">
                <a:ln>
                  <a:noFill/>
                </a:ln>
                <a:solidFill>
                  <a:srgbClr val="002060"/>
                </a:solidFill>
                <a:effectLst/>
                <a:uLnTx/>
                <a:uFillTx/>
                <a:latin typeface="Garamond" panose="02020404030301010803" pitchFamily="18" charset="0"/>
                <a:ea typeface="맑은 고딕"/>
                <a:cs typeface="Arial"/>
              </a:rPr>
              <a:t> para modernizar la producción de información</a:t>
            </a:r>
          </a:p>
        </p:txBody>
      </p:sp>
      <p:pic>
        <p:nvPicPr>
          <p:cNvPr id="2" name="Picture 1">
            <a:extLst>
              <a:ext uri="{FF2B5EF4-FFF2-40B4-BE49-F238E27FC236}">
                <a16:creationId xmlns:a16="http://schemas.microsoft.com/office/drawing/2014/main" id="{6D7B58CA-50C4-AD95-10AC-5B3537CFAC18}"/>
              </a:ext>
            </a:extLst>
          </p:cNvPr>
          <p:cNvPicPr>
            <a:picLocks noChangeAspect="1"/>
          </p:cNvPicPr>
          <p:nvPr/>
        </p:nvPicPr>
        <p:blipFill>
          <a:blip r:embed="rId3">
            <a:alphaModFix amt="35000"/>
          </a:blip>
          <a:stretch>
            <a:fillRect/>
          </a:stretch>
        </p:blipFill>
        <p:spPr>
          <a:xfrm>
            <a:off x="9563489" y="33985"/>
            <a:ext cx="2628511" cy="814621"/>
          </a:xfrm>
          <a:prstGeom prst="rect">
            <a:avLst/>
          </a:prstGeom>
        </p:spPr>
      </p:pic>
    </p:spTree>
    <p:extLst>
      <p:ext uri="{BB962C8B-B14F-4D97-AF65-F5344CB8AC3E}">
        <p14:creationId xmlns:p14="http://schemas.microsoft.com/office/powerpoint/2010/main" val="7194638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1">
            <a:extLst>
              <a:ext uri="{FF2B5EF4-FFF2-40B4-BE49-F238E27FC236}">
                <a16:creationId xmlns:a16="http://schemas.microsoft.com/office/drawing/2014/main" id="{FA43A230-FAB6-494C-8BE9-9B15ECEA2654}"/>
              </a:ext>
            </a:extLst>
          </p:cNvPr>
          <p:cNvSpPr txBox="1">
            <a:spLocks/>
          </p:cNvSpPr>
          <p:nvPr/>
        </p:nvSpPr>
        <p:spPr>
          <a:xfrm>
            <a:off x="287383" y="272542"/>
            <a:ext cx="12191999"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2800" b="1" i="0" u="none" strike="noStrike" kern="1200" cap="none" spc="0" normalizeH="0" baseline="0" noProof="0" dirty="0">
                <a:ln>
                  <a:noFill/>
                </a:ln>
                <a:solidFill>
                  <a:srgbClr val="033057"/>
                </a:solidFill>
                <a:effectLst/>
                <a:uLnTx/>
                <a:uFillTx/>
                <a:latin typeface="Garamond" panose="02020404030301010803" pitchFamily="18" charset="0"/>
                <a:ea typeface="맑은 고딕" panose="020B0503020000020004" pitchFamily="34" charset="-127"/>
                <a:cs typeface="Arial" panose="020B0604020202020204" pitchFamily="34" charset="0"/>
              </a:rPr>
              <a:t>Reuniones de expertos y talleres, 2024</a:t>
            </a:r>
            <a:endParaRPr kumimoji="0" lang="es-MX" altLang="ko-KR" sz="2800" b="0" i="0" u="none" strike="noStrike" kern="1200" cap="none" spc="0" normalizeH="0" baseline="0" noProof="0" dirty="0">
              <a:ln>
                <a:noFill/>
              </a:ln>
              <a:solidFill>
                <a:srgbClr val="033057"/>
              </a:solidFill>
              <a:effectLst/>
              <a:uLnTx/>
              <a:uFillTx/>
              <a:latin typeface="Garamond" panose="02020404030301010803" pitchFamily="18" charset="0"/>
              <a:ea typeface="맑은 고딕" panose="020B0503020000020004" pitchFamily="34" charset="-127"/>
              <a:cs typeface="Arial" panose="020B0604020202020204" pitchFamily="34" charset="0"/>
            </a:endParaRPr>
          </a:p>
        </p:txBody>
      </p:sp>
      <p:graphicFrame>
        <p:nvGraphicFramePr>
          <p:cNvPr id="2" name="Tabla 1">
            <a:extLst>
              <a:ext uri="{FF2B5EF4-FFF2-40B4-BE49-F238E27FC236}">
                <a16:creationId xmlns:a16="http://schemas.microsoft.com/office/drawing/2014/main" id="{48C2D9C8-9743-8F95-6C55-55CE2F1263F3}"/>
              </a:ext>
            </a:extLst>
          </p:cNvPr>
          <p:cNvGraphicFramePr>
            <a:graphicFrameLocks noGrp="1"/>
          </p:cNvGraphicFramePr>
          <p:nvPr>
            <p:extLst>
              <p:ext uri="{D42A27DB-BD31-4B8C-83A1-F6EECF244321}">
                <p14:modId xmlns:p14="http://schemas.microsoft.com/office/powerpoint/2010/main" val="1926563827"/>
              </p:ext>
            </p:extLst>
          </p:nvPr>
        </p:nvGraphicFramePr>
        <p:xfrm>
          <a:off x="1000694" y="1236756"/>
          <a:ext cx="10190612" cy="4537719"/>
        </p:xfrm>
        <a:graphic>
          <a:graphicData uri="http://schemas.openxmlformats.org/drawingml/2006/table">
            <a:tbl>
              <a:tblPr firstRow="1" bandRow="1">
                <a:tableStyleId>{85BE263C-DBD7-4A20-BB59-AAB30ACAA65A}</a:tableStyleId>
              </a:tblPr>
              <a:tblGrid>
                <a:gridCol w="7944368">
                  <a:extLst>
                    <a:ext uri="{9D8B030D-6E8A-4147-A177-3AD203B41FA5}">
                      <a16:colId xmlns:a16="http://schemas.microsoft.com/office/drawing/2014/main" val="797650640"/>
                    </a:ext>
                  </a:extLst>
                </a:gridCol>
                <a:gridCol w="2246244">
                  <a:extLst>
                    <a:ext uri="{9D8B030D-6E8A-4147-A177-3AD203B41FA5}">
                      <a16:colId xmlns:a16="http://schemas.microsoft.com/office/drawing/2014/main" val="2561038382"/>
                    </a:ext>
                  </a:extLst>
                </a:gridCol>
              </a:tblGrid>
              <a:tr h="541686">
                <a:tc>
                  <a:txBody>
                    <a:bodyPr/>
                    <a:lstStyle/>
                    <a:p>
                      <a:pPr algn="ctr"/>
                      <a:r>
                        <a:rPr lang="es-MX" sz="2000" dirty="0">
                          <a:solidFill>
                            <a:schemeClr val="bg1"/>
                          </a:solidFill>
                          <a:latin typeface="Garamond" panose="02020404030301010803" pitchFamily="18" charset="0"/>
                        </a:rPr>
                        <a:t>Nombre</a:t>
                      </a:r>
                    </a:p>
                  </a:txBody>
                  <a:tcPr>
                    <a:solidFill>
                      <a:srgbClr val="002060"/>
                    </a:solidFill>
                  </a:tcPr>
                </a:tc>
                <a:tc>
                  <a:txBody>
                    <a:bodyPr/>
                    <a:lstStyle/>
                    <a:p>
                      <a:pPr algn="ctr"/>
                      <a:r>
                        <a:rPr lang="es-MX" sz="2000" dirty="0">
                          <a:solidFill>
                            <a:schemeClr val="bg1"/>
                          </a:solidFill>
                          <a:latin typeface="Garamond" panose="02020404030301010803" pitchFamily="18" charset="0"/>
                        </a:rPr>
                        <a:t>Fecha</a:t>
                      </a:r>
                    </a:p>
                  </a:txBody>
                  <a:tcPr>
                    <a:solidFill>
                      <a:srgbClr val="002060"/>
                    </a:solidFill>
                  </a:tcPr>
                </a:tc>
                <a:extLst>
                  <a:ext uri="{0D108BD9-81ED-4DB2-BD59-A6C34878D82A}">
                    <a16:rowId xmlns:a16="http://schemas.microsoft.com/office/drawing/2014/main" val="4286403750"/>
                  </a:ext>
                </a:extLst>
              </a:tr>
              <a:tr h="723907">
                <a:tc>
                  <a:txBody>
                    <a:bodyPr/>
                    <a:lstStyle/>
                    <a:p>
                      <a:r>
                        <a:rPr lang="es-MX" sz="2000" dirty="0">
                          <a:solidFill>
                            <a:srgbClr val="033057"/>
                          </a:solidFill>
                          <a:latin typeface="Garamond" panose="02020404030301010803" pitchFamily="18" charset="0"/>
                        </a:rPr>
                        <a:t>Taller sobre </a:t>
                      </a:r>
                      <a:r>
                        <a:rPr lang="es-MX" sz="2000" b="1" dirty="0">
                          <a:solidFill>
                            <a:srgbClr val="033057"/>
                          </a:solidFill>
                          <a:latin typeface="Garamond" panose="02020404030301010803" pitchFamily="18" charset="0"/>
                        </a:rPr>
                        <a:t>Ética</a:t>
                      </a:r>
                      <a:r>
                        <a:rPr lang="es-MX" sz="2000" dirty="0">
                          <a:solidFill>
                            <a:srgbClr val="033057"/>
                          </a:solidFill>
                          <a:latin typeface="Garamond" panose="02020404030301010803" pitchFamily="18" charset="0"/>
                        </a:rPr>
                        <a:t> en Organizaciones Estadísticas Modernas</a:t>
                      </a:r>
                    </a:p>
                  </a:txBody>
                  <a:tcPr anchor="ctr"/>
                </a:tc>
                <a:tc>
                  <a:txBody>
                    <a:bodyPr/>
                    <a:lstStyle/>
                    <a:p>
                      <a:r>
                        <a:rPr lang="es-MX" sz="2000" dirty="0">
                          <a:solidFill>
                            <a:srgbClr val="033057"/>
                          </a:solidFill>
                          <a:latin typeface="Garamond" panose="02020404030301010803" pitchFamily="18" charset="0"/>
                        </a:rPr>
                        <a:t>26-28 de marzo</a:t>
                      </a:r>
                    </a:p>
                  </a:txBody>
                  <a:tcPr anchor="ctr"/>
                </a:tc>
                <a:extLst>
                  <a:ext uri="{0D108BD9-81ED-4DB2-BD59-A6C34878D82A}">
                    <a16:rowId xmlns:a16="http://schemas.microsoft.com/office/drawing/2014/main" val="2081693267"/>
                  </a:ext>
                </a:extLst>
              </a:tr>
              <a:tr h="664180">
                <a:tc>
                  <a:txBody>
                    <a:bodyPr/>
                    <a:lstStyle/>
                    <a:p>
                      <a:r>
                        <a:rPr lang="es-MX" sz="2000" dirty="0">
                          <a:solidFill>
                            <a:srgbClr val="033057"/>
                          </a:solidFill>
                          <a:latin typeface="Garamond" panose="02020404030301010803" pitchFamily="18" charset="0"/>
                        </a:rPr>
                        <a:t>Reunión de Expertos sobre </a:t>
                      </a:r>
                      <a:r>
                        <a:rPr lang="es-MX" sz="2000" b="1" dirty="0">
                          <a:solidFill>
                            <a:srgbClr val="033057"/>
                          </a:solidFill>
                          <a:latin typeface="Garamond" panose="02020404030301010803" pitchFamily="18" charset="0"/>
                        </a:rPr>
                        <a:t>Captación y Fuentes </a:t>
                      </a:r>
                      <a:r>
                        <a:rPr lang="es-MX" sz="2000" dirty="0">
                          <a:solidFill>
                            <a:srgbClr val="033057"/>
                          </a:solidFill>
                          <a:latin typeface="Garamond" panose="02020404030301010803" pitchFamily="18" charset="0"/>
                        </a:rPr>
                        <a:t>de Datos Estadísticos</a:t>
                      </a:r>
                    </a:p>
                  </a:txBody>
                  <a:tcPr anchor="ctr"/>
                </a:tc>
                <a:tc>
                  <a:txBody>
                    <a:bodyPr/>
                    <a:lstStyle/>
                    <a:p>
                      <a:r>
                        <a:rPr lang="es-MX" sz="2000" dirty="0">
                          <a:solidFill>
                            <a:srgbClr val="033057"/>
                          </a:solidFill>
                          <a:latin typeface="Garamond" panose="02020404030301010803" pitchFamily="18" charset="0"/>
                        </a:rPr>
                        <a:t>22-24 de mayo</a:t>
                      </a:r>
                    </a:p>
                  </a:txBody>
                  <a:tcPr anchor="ctr"/>
                </a:tc>
                <a:extLst>
                  <a:ext uri="{0D108BD9-81ED-4DB2-BD59-A6C34878D82A}">
                    <a16:rowId xmlns:a16="http://schemas.microsoft.com/office/drawing/2014/main" val="3885836796"/>
                  </a:ext>
                </a:extLst>
              </a:tr>
              <a:tr h="664180">
                <a:tc>
                  <a:txBody>
                    <a:bodyPr/>
                    <a:lstStyle/>
                    <a:p>
                      <a:r>
                        <a:rPr lang="es-MX" sz="2000" dirty="0">
                          <a:solidFill>
                            <a:srgbClr val="033057"/>
                          </a:solidFill>
                          <a:latin typeface="Garamond" panose="02020404030301010803" pitchFamily="18" charset="0"/>
                        </a:rPr>
                        <a:t>Reunión de Expertos sobre </a:t>
                      </a:r>
                      <a:r>
                        <a:rPr lang="es-MX" sz="2000" b="1" dirty="0">
                          <a:solidFill>
                            <a:srgbClr val="033057"/>
                          </a:solidFill>
                          <a:latin typeface="Garamond" panose="02020404030301010803" pitchFamily="18" charset="0"/>
                        </a:rPr>
                        <a:t>Gestión y Capacitación de Recursos Humanos</a:t>
                      </a:r>
                    </a:p>
                  </a:txBody>
                  <a:tcPr anchor="ctr"/>
                </a:tc>
                <a:tc>
                  <a:txBody>
                    <a:bodyPr/>
                    <a:lstStyle/>
                    <a:p>
                      <a:r>
                        <a:rPr lang="es-MX" sz="2000" dirty="0">
                          <a:solidFill>
                            <a:srgbClr val="033057"/>
                          </a:solidFill>
                          <a:latin typeface="Garamond" panose="02020404030301010803" pitchFamily="18" charset="0"/>
                        </a:rPr>
                        <a:t>14-16 de octubre</a:t>
                      </a:r>
                    </a:p>
                  </a:txBody>
                  <a:tcPr anchor="ctr"/>
                </a:tc>
                <a:extLst>
                  <a:ext uri="{0D108BD9-81ED-4DB2-BD59-A6C34878D82A}">
                    <a16:rowId xmlns:a16="http://schemas.microsoft.com/office/drawing/2014/main" val="1827082928"/>
                  </a:ext>
                </a:extLst>
              </a:tr>
              <a:tr h="664180">
                <a:tc>
                  <a:txBody>
                    <a:bodyPr/>
                    <a:lstStyle/>
                    <a:p>
                      <a:r>
                        <a:rPr lang="es-MX" sz="2000" dirty="0">
                          <a:solidFill>
                            <a:srgbClr val="033057"/>
                          </a:solidFill>
                          <a:latin typeface="Garamond" panose="02020404030301010803" pitchFamily="18" charset="0"/>
                        </a:rPr>
                        <a:t>Reunión de Expertos sobre </a:t>
                      </a:r>
                      <a:r>
                        <a:rPr lang="es-MX" sz="2000" b="1" dirty="0">
                          <a:solidFill>
                            <a:srgbClr val="033057"/>
                          </a:solidFill>
                          <a:latin typeface="Garamond" panose="02020404030301010803" pitchFamily="18" charset="0"/>
                        </a:rPr>
                        <a:t>Difusión y Comunicación </a:t>
                      </a:r>
                      <a:r>
                        <a:rPr lang="es-MX" sz="2000" dirty="0">
                          <a:solidFill>
                            <a:srgbClr val="033057"/>
                          </a:solidFill>
                          <a:latin typeface="Garamond" panose="02020404030301010803" pitchFamily="18" charset="0"/>
                        </a:rPr>
                        <a:t>de Datos Estadísticos</a:t>
                      </a:r>
                    </a:p>
                  </a:txBody>
                  <a:tcPr anchor="ctr"/>
                </a:tc>
                <a:tc>
                  <a:txBody>
                    <a:bodyPr/>
                    <a:lstStyle/>
                    <a:p>
                      <a:r>
                        <a:rPr lang="es-MX" sz="2000" dirty="0">
                          <a:solidFill>
                            <a:srgbClr val="033057"/>
                          </a:solidFill>
                          <a:latin typeface="Garamond" panose="02020404030301010803" pitchFamily="18" charset="0"/>
                        </a:rPr>
                        <a:t>Por definir, en línea</a:t>
                      </a:r>
                    </a:p>
                  </a:txBody>
                  <a:tcPr anchor="ctr"/>
                </a:tc>
                <a:extLst>
                  <a:ext uri="{0D108BD9-81ED-4DB2-BD59-A6C34878D82A}">
                    <a16:rowId xmlns:a16="http://schemas.microsoft.com/office/drawing/2014/main" val="382267211"/>
                  </a:ext>
                </a:extLst>
              </a:tr>
              <a:tr h="541686">
                <a:tc>
                  <a:txBody>
                    <a:bodyPr/>
                    <a:lstStyle/>
                    <a:p>
                      <a:r>
                        <a:rPr lang="es-MX" sz="2000" b="1" dirty="0" err="1">
                          <a:solidFill>
                            <a:srgbClr val="033057"/>
                          </a:solidFill>
                          <a:latin typeface="Garamond" panose="02020404030301010803" pitchFamily="18" charset="0"/>
                        </a:rPr>
                        <a:t>ModernStats</a:t>
                      </a:r>
                      <a:r>
                        <a:rPr lang="es-MX" sz="2000" dirty="0">
                          <a:solidFill>
                            <a:srgbClr val="033057"/>
                          </a:solidFill>
                          <a:latin typeface="Garamond" panose="02020404030301010803" pitchFamily="18" charset="0"/>
                        </a:rPr>
                        <a:t> </a:t>
                      </a:r>
                      <a:r>
                        <a:rPr lang="es-MX" sz="2000" dirty="0" err="1">
                          <a:solidFill>
                            <a:srgbClr val="033057"/>
                          </a:solidFill>
                          <a:latin typeface="Garamond" panose="02020404030301010803" pitchFamily="18" charset="0"/>
                        </a:rPr>
                        <a:t>World</a:t>
                      </a:r>
                      <a:r>
                        <a:rPr lang="es-MX" sz="2000" dirty="0">
                          <a:solidFill>
                            <a:srgbClr val="033057"/>
                          </a:solidFill>
                          <a:latin typeface="Garamond" panose="02020404030301010803" pitchFamily="18" charset="0"/>
                        </a:rPr>
                        <a:t> Workshop</a:t>
                      </a:r>
                    </a:p>
                  </a:txBody>
                  <a:tcPr anchor="ctr"/>
                </a:tc>
                <a:tc>
                  <a:txBody>
                    <a:bodyPr/>
                    <a:lstStyle/>
                    <a:p>
                      <a:r>
                        <a:rPr lang="es-MX" sz="2000" dirty="0">
                          <a:solidFill>
                            <a:srgbClr val="033057"/>
                          </a:solidFill>
                          <a:latin typeface="Garamond" panose="02020404030301010803" pitchFamily="18" charset="0"/>
                        </a:rPr>
                        <a:t>21-22 de octubre</a:t>
                      </a:r>
                    </a:p>
                  </a:txBody>
                  <a:tcPr anchor="ctr"/>
                </a:tc>
                <a:extLst>
                  <a:ext uri="{0D108BD9-81ED-4DB2-BD59-A6C34878D82A}">
                    <a16:rowId xmlns:a16="http://schemas.microsoft.com/office/drawing/2014/main" val="2433556562"/>
                  </a:ext>
                </a:extLst>
              </a:tr>
              <a:tr h="664180">
                <a:tc>
                  <a:txBody>
                    <a:bodyPr/>
                    <a:lstStyle/>
                    <a:p>
                      <a:r>
                        <a:rPr lang="es-MX" sz="2000" b="1" dirty="0">
                          <a:solidFill>
                            <a:srgbClr val="033057"/>
                          </a:solidFill>
                          <a:latin typeface="Garamond" panose="02020404030301010803" pitchFamily="18" charset="0"/>
                        </a:rPr>
                        <a:t>HLG-MOS</a:t>
                      </a:r>
                      <a:r>
                        <a:rPr lang="es-MX" sz="2000" dirty="0">
                          <a:solidFill>
                            <a:srgbClr val="033057"/>
                          </a:solidFill>
                          <a:latin typeface="Garamond" panose="02020404030301010803" pitchFamily="18" charset="0"/>
                        </a:rPr>
                        <a:t> Taller sobre la Modernización de las Estadísticas Oficiales</a:t>
                      </a:r>
                    </a:p>
                  </a:txBody>
                  <a:tcPr anchor="ctr"/>
                </a:tc>
                <a:tc>
                  <a:txBody>
                    <a:bodyPr/>
                    <a:lstStyle/>
                    <a:p>
                      <a:r>
                        <a:rPr lang="es-MX" sz="2000" dirty="0">
                          <a:solidFill>
                            <a:srgbClr val="033057"/>
                          </a:solidFill>
                          <a:latin typeface="Garamond" panose="02020404030301010803" pitchFamily="18" charset="0"/>
                        </a:rPr>
                        <a:t>Tentativamente 4-6 de noviembre</a:t>
                      </a:r>
                    </a:p>
                  </a:txBody>
                  <a:tcPr anchor="ctr"/>
                </a:tc>
                <a:extLst>
                  <a:ext uri="{0D108BD9-81ED-4DB2-BD59-A6C34878D82A}">
                    <a16:rowId xmlns:a16="http://schemas.microsoft.com/office/drawing/2014/main" val="1970758263"/>
                  </a:ext>
                </a:extLst>
              </a:tr>
            </a:tbl>
          </a:graphicData>
        </a:graphic>
      </p:graphicFrame>
      <p:pic>
        <p:nvPicPr>
          <p:cNvPr id="3" name="Picture 2">
            <a:extLst>
              <a:ext uri="{FF2B5EF4-FFF2-40B4-BE49-F238E27FC236}">
                <a16:creationId xmlns:a16="http://schemas.microsoft.com/office/drawing/2014/main" id="{7CC75A55-2C15-52C7-C3E2-39515D4BF80A}"/>
              </a:ext>
            </a:extLst>
          </p:cNvPr>
          <p:cNvPicPr>
            <a:picLocks noChangeAspect="1"/>
          </p:cNvPicPr>
          <p:nvPr/>
        </p:nvPicPr>
        <p:blipFill>
          <a:blip r:embed="rId3">
            <a:alphaModFix amt="35000"/>
          </a:blip>
          <a:stretch>
            <a:fillRect/>
          </a:stretch>
        </p:blipFill>
        <p:spPr>
          <a:xfrm>
            <a:off x="9563489" y="33985"/>
            <a:ext cx="2628511" cy="814621"/>
          </a:xfrm>
          <a:prstGeom prst="rect">
            <a:avLst/>
          </a:prstGeom>
        </p:spPr>
      </p:pic>
    </p:spTree>
    <p:extLst>
      <p:ext uri="{BB962C8B-B14F-4D97-AF65-F5344CB8AC3E}">
        <p14:creationId xmlns:p14="http://schemas.microsoft.com/office/powerpoint/2010/main" val="35614120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B79CA4-6B34-C947-A58D-22B28A49BF40}"/>
              </a:ext>
            </a:extLst>
          </p:cNvPr>
          <p:cNvSpPr txBox="1">
            <a:spLocks/>
          </p:cNvSpPr>
          <p:nvPr/>
        </p:nvSpPr>
        <p:spPr>
          <a:xfrm>
            <a:off x="7416792" y="3083815"/>
            <a:ext cx="3625851" cy="57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altLang="ko-KR" sz="4800" b="1" i="0" u="none" strike="noStrike" kern="1200" cap="none" spc="0" normalizeH="0" baseline="0" noProof="0" dirty="0">
                <a:ln>
                  <a:noFill/>
                </a:ln>
                <a:solidFill>
                  <a:srgbClr val="FFFFFF"/>
                </a:solidFill>
                <a:effectLst/>
                <a:uLnTx/>
                <a:uFillTx/>
                <a:latin typeface="Garamond" panose="02020404030301010803" pitchFamily="18" charset="0"/>
                <a:ea typeface="맑은 고딕" panose="020B0503020000020004" pitchFamily="34" charset="-127"/>
                <a:cs typeface="Arial" panose="020B0604020202020204" pitchFamily="34" charset="0"/>
              </a:rPr>
              <a:t>GRACIAS</a:t>
            </a:r>
          </a:p>
        </p:txBody>
      </p:sp>
    </p:spTree>
    <p:extLst>
      <p:ext uri="{BB962C8B-B14F-4D97-AF65-F5344CB8AC3E}">
        <p14:creationId xmlns:p14="http://schemas.microsoft.com/office/powerpoint/2010/main" val="2248876367"/>
      </p:ext>
    </p:extLst>
  </p:cSld>
  <p:clrMapOvr>
    <a:masterClrMapping/>
  </p:clrMapOvr>
</p:sld>
</file>

<file path=ppt/theme/theme1.xml><?xml version="1.0" encoding="utf-8"?>
<a:theme xmlns:a="http://schemas.openxmlformats.org/drawingml/2006/main" name="1_Tema de Office">
  <a:themeElements>
    <a:clrScheme name="INEGI">
      <a:dk1>
        <a:srgbClr val="000000"/>
      </a:dk1>
      <a:lt1>
        <a:srgbClr val="FFFFFF"/>
      </a:lt1>
      <a:dk2>
        <a:srgbClr val="0A3356"/>
      </a:dk2>
      <a:lt2>
        <a:srgbClr val="A6A6A6"/>
      </a:lt2>
      <a:accent1>
        <a:srgbClr val="00A1E2"/>
      </a:accent1>
      <a:accent2>
        <a:srgbClr val="0074C5"/>
      </a:accent2>
      <a:accent3>
        <a:srgbClr val="0A3356"/>
      </a:accent3>
      <a:accent4>
        <a:srgbClr val="404040"/>
      </a:accent4>
      <a:accent5>
        <a:srgbClr val="A6A6A6"/>
      </a:accent5>
      <a:accent6>
        <a:srgbClr val="FFFFFF"/>
      </a:accent6>
      <a:hlink>
        <a:srgbClr val="00A1E2"/>
      </a:hlink>
      <a:folHlink>
        <a:srgbClr val="0074C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eff3ff9-f966-46f1-8b74-8631dc1415b2">
      <Terms xmlns="http://schemas.microsoft.com/office/infopath/2007/PartnerControls"/>
    </lcf76f155ced4ddcb4097134ff3c332f>
    <TaxCatchAll xmlns="7ad73303-ef9a-4d9f-8ddb-18b9a9af1634"/>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7F2935F780B9A4BB3E6220569CBFF89" ma:contentTypeVersion="12" ma:contentTypeDescription="Crear nuevo documento." ma:contentTypeScope="" ma:versionID="9c5c073c807862ffa4a90fc84d1642f6">
  <xsd:schema xmlns:xsd="http://www.w3.org/2001/XMLSchema" xmlns:xs="http://www.w3.org/2001/XMLSchema" xmlns:p="http://schemas.microsoft.com/office/2006/metadata/properties" xmlns:ns2="2eff3ff9-f966-46f1-8b74-8631dc1415b2" xmlns:ns3="7ad73303-ef9a-4d9f-8ddb-18b9a9af1634" targetNamespace="http://schemas.microsoft.com/office/2006/metadata/properties" ma:root="true" ma:fieldsID="a690edd5710c550d197807c5fbdc0843" ns2:_="" ns3:_="">
    <xsd:import namespace="2eff3ff9-f966-46f1-8b74-8631dc1415b2"/>
    <xsd:import namespace="7ad73303-ef9a-4d9f-8ddb-18b9a9af163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f3ff9-f966-46f1-8b74-8631dc1415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Etiquetas de imagen" ma:readOnly="false" ma:fieldId="{5cf76f15-5ced-4ddc-b409-7134ff3c332f}" ma:taxonomyMulti="true" ma:sspId="63da1ee4-79ed-44ce-b71c-8702bcfbfa5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d73303-ef9a-4d9f-8ddb-18b9a9af163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0d64aa8-7f6f-44dd-bc14-30b4f7656ec5}" ma:internalName="TaxCatchAll" ma:showField="CatchAllData" ma:web="7ad73303-ef9a-4d9f-8ddb-18b9a9af1634">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D04EAB-F317-4AFA-883C-3CD35317D26D}">
  <ds:schemaRefs>
    <ds:schemaRef ds:uri="http://schemas.microsoft.com/sharepoint/v3/contenttype/forms"/>
  </ds:schemaRefs>
</ds:datastoreItem>
</file>

<file path=customXml/itemProps2.xml><?xml version="1.0" encoding="utf-8"?>
<ds:datastoreItem xmlns:ds="http://schemas.openxmlformats.org/officeDocument/2006/customXml" ds:itemID="{B9A64842-3D42-4367-AACF-7C30B8790632}">
  <ds:schemaRefs>
    <ds:schemaRef ds:uri="http://purl.org/dc/dcmitype/"/>
    <ds:schemaRef ds:uri="http://www.w3.org/XML/1998/namespace"/>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7ad73303-ef9a-4d9f-8ddb-18b9a9af1634"/>
    <ds:schemaRef ds:uri="2eff3ff9-f966-46f1-8b74-8631dc1415b2"/>
  </ds:schemaRefs>
</ds:datastoreItem>
</file>

<file path=customXml/itemProps3.xml><?xml version="1.0" encoding="utf-8"?>
<ds:datastoreItem xmlns:ds="http://schemas.openxmlformats.org/officeDocument/2006/customXml" ds:itemID="{5734F6D4-27CF-4A45-87A0-0A5EAD327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ff3ff9-f966-46f1-8b74-8631dc1415b2"/>
    <ds:schemaRef ds:uri="7ad73303-ef9a-4d9f-8ddb-18b9a9af16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3371</TotalTime>
  <Words>2226</Words>
  <Application>Microsoft Office PowerPoint</Application>
  <PresentationFormat>Panorámica</PresentationFormat>
  <Paragraphs>201</Paragraphs>
  <Slides>9</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Aptos</vt:lpstr>
      <vt:lpstr>Arial</vt:lpstr>
      <vt:lpstr>Calibri</vt:lpstr>
      <vt:lpstr>Calibri Light</vt:lpstr>
      <vt:lpstr>Garamond</vt:lpstr>
      <vt:lpstr>Söhne</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CUELLAR RIO MANUEL</dc:creator>
  <cp:lastModifiedBy>TORROJA MATEU NURIA</cp:lastModifiedBy>
  <cp:revision>8</cp:revision>
  <dcterms:created xsi:type="dcterms:W3CDTF">2024-04-08T16:24:08Z</dcterms:created>
  <dcterms:modified xsi:type="dcterms:W3CDTF">2024-04-23T20:54:24Z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0x01010087F2935F780B9A4BB3E6220569CBFF89</vt:lpwstr>
  </property>
  <property fmtid="{D5CDD505-2E9C-101B-9397-08002B2CF9AE}" pid="3" name="MediaServiceImageTags">
    <vt:lpwstr/>
  </property>
</Properties>
</file>